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7"/>
  </p:notesMasterIdLst>
  <p:handoutMasterIdLst>
    <p:handoutMasterId r:id="rId18"/>
  </p:handoutMasterIdLst>
  <p:sldIdLst>
    <p:sldId id="303" r:id="rId3"/>
    <p:sldId id="312" r:id="rId4"/>
    <p:sldId id="313" r:id="rId5"/>
    <p:sldId id="317" r:id="rId6"/>
    <p:sldId id="316" r:id="rId7"/>
    <p:sldId id="315" r:id="rId8"/>
    <p:sldId id="319" r:id="rId9"/>
    <p:sldId id="318" r:id="rId10"/>
    <p:sldId id="308" r:id="rId11"/>
    <p:sldId id="314" r:id="rId12"/>
    <p:sldId id="320" r:id="rId13"/>
    <p:sldId id="323" r:id="rId14"/>
    <p:sldId id="322" r:id="rId15"/>
    <p:sldId id="321" r:id="rId16"/>
  </p:sldIdLst>
  <p:sldSz cx="9144000" cy="5143500" type="screen16x9"/>
  <p:notesSz cx="6794500" cy="99314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9ED"/>
    <a:srgbClr val="014171"/>
    <a:srgbClr val="44978D"/>
    <a:srgbClr val="6B6B6B"/>
    <a:srgbClr val="1705FF"/>
    <a:srgbClr val="352BFF"/>
    <a:srgbClr val="D7EDEA"/>
    <a:srgbClr val="8AC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9067" autoAdjust="0"/>
  </p:normalViewPr>
  <p:slideViewPr>
    <p:cSldViewPr>
      <p:cViewPr varScale="1">
        <p:scale>
          <a:sx n="72" d="100"/>
          <a:sy n="72" d="100"/>
        </p:scale>
        <p:origin x="-100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948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C02F2-5B8A-438A-8350-E9B70A01FC8D}" type="datetimeFigureOut">
              <a:rPr lang="is-IS" smtClean="0"/>
              <a:t>25.11.2014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365"/>
            <a:ext cx="2944283" cy="496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365"/>
            <a:ext cx="2944283" cy="496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4391E-454D-40EC-A60F-6A886D508D9A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96155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AA243-2EEC-4FA0-8819-09BE3890CF7E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7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9E073-6804-42D0-8264-FF9CD60D98DE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0812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12900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2205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6878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02094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995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861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99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0398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2569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0609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313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138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0353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9E073-6804-42D0-8264-FF9CD60D98DE}" type="slidenum">
              <a:rPr lang="is-IS" smtClean="0"/>
              <a:pPr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282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3287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950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4497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  <p:pic>
        <p:nvPicPr>
          <p:cNvPr id="9" name="Picture 8" descr="Heilsustodinlogomidjad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57554" y="622843"/>
            <a:ext cx="2286016" cy="10848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scene3d>
              <a:camera prst="orthographicFront"/>
              <a:lightRig rig="sunrise" dir="t"/>
            </a:scene3d>
            <a:sp3d contourW="12700" prstMaterial="flat">
              <a:bevelB w="57150"/>
              <a:extrusionClr>
                <a:srgbClr val="014171"/>
              </a:extrusionClr>
              <a:contourClr>
                <a:srgbClr val="014171"/>
              </a:contourClr>
            </a:sp3d>
          </a:bodyPr>
          <a:lstStyle>
            <a:lvl1pPr algn="l">
              <a:defRPr sz="4000" b="1" cap="all">
                <a:ln w="10160">
                  <a:noFill/>
                  <a:prstDash val="solid"/>
                </a:ln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B6B6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  <p:pic>
        <p:nvPicPr>
          <p:cNvPr id="8" name="Picture 7" descr="Heilsustodin_logo(transp)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17865" y="1268333"/>
            <a:ext cx="3708270" cy="87136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60718"/>
          </a:xfrm>
          <a:prstGeom prst="rect">
            <a:avLst/>
          </a:prstGeom>
          <a:solidFill>
            <a:srgbClr val="44978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/>
          <p:cNvSpPr/>
          <p:nvPr/>
        </p:nvSpPr>
        <p:spPr>
          <a:xfrm>
            <a:off x="0" y="4982782"/>
            <a:ext cx="9144000" cy="160718"/>
          </a:xfrm>
          <a:prstGeom prst="rect">
            <a:avLst/>
          </a:prstGeom>
          <a:solidFill>
            <a:srgbClr val="01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788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contourW="12700" prstMaterial="flat">
              <a:bevelB w="57150"/>
              <a:extrusionClr>
                <a:srgbClr val="014171"/>
              </a:extrusionClr>
              <a:contourClr>
                <a:srgbClr val="014171"/>
              </a:contourClr>
            </a:sp3d>
          </a:bodyPr>
          <a:lstStyle/>
          <a:p>
            <a:r>
              <a:rPr lang="en-US" dirty="0" smtClean="0"/>
              <a:t>Click to edit Master title</a:t>
            </a:r>
            <a:endParaRPr lang="is-I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4000" b="0" kern="1200" cap="none" spc="0">
          <a:ln w="10160">
            <a:noFill/>
            <a:prstDash val="solid"/>
          </a:ln>
          <a:solidFill>
            <a:srgbClr val="01417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F5C5B-BD90-43E4-8F17-DD23F6CBFDEB}" type="datetimeFigureOut">
              <a:rPr lang="is-IS" smtClean="0"/>
              <a:pPr/>
              <a:t>25.11.2014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26244-1496-4EE6-A96B-3634E30066E3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7" name="Rectangle 6"/>
          <p:cNvSpPr/>
          <p:nvPr/>
        </p:nvSpPr>
        <p:spPr>
          <a:xfrm>
            <a:off x="-36512" y="0"/>
            <a:ext cx="9217024" cy="180000"/>
          </a:xfrm>
          <a:prstGeom prst="rect">
            <a:avLst/>
          </a:prstGeom>
          <a:solidFill>
            <a:srgbClr val="44978D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/>
          <p:cNvSpPr/>
          <p:nvPr/>
        </p:nvSpPr>
        <p:spPr>
          <a:xfrm>
            <a:off x="0" y="4984038"/>
            <a:ext cx="9144000" cy="180000"/>
          </a:xfrm>
          <a:prstGeom prst="rect">
            <a:avLst/>
          </a:prstGeom>
          <a:solidFill>
            <a:srgbClr val="014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8" name="Picture 7" descr="Heilsustodin_logo(transp).jpg"/>
          <p:cNvPicPr>
            <a:picLocks noChangeAspect="1"/>
          </p:cNvPicPr>
          <p:nvPr/>
        </p:nvPicPr>
        <p:blipFill rotWithShape="1">
          <a:blip r:embed="rId11" cstate="print"/>
          <a:srcRect l="169" t="98" r="-524" b="-2524"/>
          <a:stretch/>
        </p:blipFill>
        <p:spPr>
          <a:xfrm>
            <a:off x="7609984" y="4587974"/>
            <a:ext cx="1426512" cy="3434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788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contourW="12700" prstMaterial="flat">
              <a:bevelB w="57150"/>
              <a:extrusionClr>
                <a:srgbClr val="014171"/>
              </a:extrusionClr>
              <a:contourClr>
                <a:srgbClr val="014171"/>
              </a:contourClr>
            </a:sp3d>
          </a:bodyPr>
          <a:lstStyle/>
          <a:p>
            <a:r>
              <a:rPr lang="en-US" dirty="0" smtClean="0"/>
              <a:t>Click to edit Master title</a:t>
            </a:r>
            <a:endParaRPr lang="is-I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4000" b="0" kern="1200" cap="none" spc="0">
          <a:ln w="10160">
            <a:noFill/>
            <a:prstDash val="solid"/>
          </a:ln>
          <a:solidFill>
            <a:srgbClr val="01417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4978D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1417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Sálfræðin og líkamlega heilsan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Mjöll Jónsdóttir</a:t>
            </a:r>
          </a:p>
          <a:p>
            <a:r>
              <a:rPr lang="is-IS" dirty="0" smtClean="0"/>
              <a:t>Sálfræðingur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42146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/>
              <a:t>V</a:t>
            </a:r>
            <a:r>
              <a:rPr lang="is-IS" dirty="0" smtClean="0"/>
              <a:t>iðbrögð streitu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8856984" cy="3888432"/>
          </a:xfrm>
        </p:spPr>
        <p:txBody>
          <a:bodyPr>
            <a:normAutofit fontScale="85000" lnSpcReduction="20000"/>
          </a:bodyPr>
          <a:lstStyle/>
          <a:p>
            <a:r>
              <a:rPr lang="is-IS" b="1" dirty="0" smtClean="0"/>
              <a:t>Tilfinningar</a:t>
            </a:r>
          </a:p>
          <a:p>
            <a:pPr lvl="1"/>
            <a:r>
              <a:rPr lang="is-IS" dirty="0" smtClean="0"/>
              <a:t>Sterkar neikvæðar tilfinningar. T.d</a:t>
            </a:r>
            <a:r>
              <a:rPr lang="is-IS" dirty="0"/>
              <a:t>. Streita, </a:t>
            </a:r>
            <a:r>
              <a:rPr lang="is-IS" dirty="0" smtClean="0"/>
              <a:t>sorg, reiði, pirringur, depurð</a:t>
            </a:r>
            <a:r>
              <a:rPr lang="is-IS" dirty="0"/>
              <a:t>, kvíði, </a:t>
            </a:r>
            <a:r>
              <a:rPr lang="is-IS" dirty="0" smtClean="0"/>
              <a:t> ótti, sektarkennd, einmanaleiki/einangrun, stuttur kveikiþráður</a:t>
            </a:r>
          </a:p>
          <a:p>
            <a:r>
              <a:rPr lang="is-IS" b="1" dirty="0" smtClean="0"/>
              <a:t>Hugsanir</a:t>
            </a:r>
          </a:p>
          <a:p>
            <a:pPr lvl="1"/>
            <a:r>
              <a:rPr lang="is-IS" dirty="0" smtClean="0"/>
              <a:t>Of margar/hraðar hugsanir, neikvæðar hugsanir og um vangetu. T.d</a:t>
            </a:r>
            <a:r>
              <a:rPr lang="is-IS" dirty="0"/>
              <a:t>. </a:t>
            </a:r>
            <a:r>
              <a:rPr lang="is-IS" dirty="0" smtClean="0"/>
              <a:t>Ég á eftir að klúðra þessu, ég ræð ekki við þetta, þetta á ekki eftir að ganga upp</a:t>
            </a:r>
          </a:p>
          <a:p>
            <a:r>
              <a:rPr lang="is-IS" dirty="0" smtClean="0"/>
              <a:t>Hegðun</a:t>
            </a:r>
          </a:p>
          <a:p>
            <a:pPr lvl="1"/>
            <a:r>
              <a:rPr lang="is-IS" dirty="0"/>
              <a:t>T.d. </a:t>
            </a:r>
            <a:r>
              <a:rPr lang="is-IS" dirty="0" smtClean="0"/>
              <a:t>Forðun (verkefni, fólk, staðir), </a:t>
            </a:r>
            <a:r>
              <a:rPr lang="is-IS" dirty="0"/>
              <a:t>minni virkni, verri lífsstíll, verri/minni samskipti, </a:t>
            </a:r>
            <a:r>
              <a:rPr lang="is-IS" dirty="0" smtClean="0"/>
              <a:t>minni svefn, eirðarleysi</a:t>
            </a:r>
          </a:p>
          <a:p>
            <a:r>
              <a:rPr lang="is-IS" dirty="0" smtClean="0"/>
              <a:t>Líkaminn</a:t>
            </a:r>
          </a:p>
          <a:p>
            <a:pPr lvl="1"/>
            <a:r>
              <a:rPr lang="is-IS" dirty="0"/>
              <a:t>T.d. </a:t>
            </a:r>
            <a:r>
              <a:rPr lang="is-IS" dirty="0" smtClean="0"/>
              <a:t>Meltingarvandi, hausverkur</a:t>
            </a:r>
            <a:r>
              <a:rPr lang="is-IS" dirty="0"/>
              <a:t>, vöðvabólga, orkuleysi, </a:t>
            </a:r>
            <a:r>
              <a:rPr lang="is-IS" dirty="0" smtClean="0"/>
              <a:t>svefnvandamál, </a:t>
            </a:r>
            <a:r>
              <a:rPr lang="is-IS" dirty="0"/>
              <a:t>hækkaður </a:t>
            </a:r>
            <a:r>
              <a:rPr lang="is-IS" dirty="0" smtClean="0"/>
              <a:t>blóðþrýstingur, </a:t>
            </a:r>
            <a:r>
              <a:rPr lang="is-IS" dirty="0"/>
              <a:t>auknar </a:t>
            </a:r>
            <a:r>
              <a:rPr lang="is-IS" dirty="0" smtClean="0"/>
              <a:t>bólgur, stoðkerfisvandi</a:t>
            </a:r>
          </a:p>
        </p:txBody>
      </p:sp>
      <p:pic>
        <p:nvPicPr>
          <p:cNvPr id="7" name="Picture 6" descr="C:\Users\Mjöll Jónsdóttir\AppData\Local\Microsoft\Windows\Temporary Internet Files\Content.IE5\AKNOS7FW\MP900439244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7643" r="19377" b="8224"/>
          <a:stretch/>
        </p:blipFill>
        <p:spPr bwMode="auto">
          <a:xfrm>
            <a:off x="7560840" y="195486"/>
            <a:ext cx="1475656" cy="1217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909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Streitustjórnun / tilfinningastjórnun</a:t>
            </a:r>
            <a:endParaRPr lang="da-DK" dirty="0"/>
          </a:p>
        </p:txBody>
      </p:sp>
      <p:pic>
        <p:nvPicPr>
          <p:cNvPr id="4098" name="Picture 2" descr="http://fastly.fotor.com/fotor.test/2d00d7919ddb4fabb79031a8281071a6/2d00d7919ddb4fabb79031a8281071a6_p_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00" y="1561590"/>
            <a:ext cx="2878460" cy="33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7544" y="85040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contourW="12700" prstMaterial="flat">
              <a:bevelB w="57150"/>
              <a:extrusionClr>
                <a:srgbClr val="014171"/>
              </a:extrusionClr>
              <a:contourClr>
                <a:srgbClr val="014171"/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spc="0">
                <a:ln w="10160">
                  <a:noFill/>
                  <a:prstDash val="solid"/>
                </a:ln>
                <a:solidFill>
                  <a:srgbClr val="01417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s-IS" dirty="0" smtClean="0"/>
              <a:t>Samspil líkama og hugar</a:t>
            </a:r>
            <a:endParaRPr lang="da-DK" dirty="0"/>
          </a:p>
        </p:txBody>
      </p:sp>
      <p:sp>
        <p:nvSpPr>
          <p:cNvPr id="7" name="Cloud 6"/>
          <p:cNvSpPr/>
          <p:nvPr/>
        </p:nvSpPr>
        <p:spPr>
          <a:xfrm>
            <a:off x="6163479" y="2355726"/>
            <a:ext cx="2736304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Hugurinn</a:t>
            </a:r>
          </a:p>
          <a:p>
            <a:pPr algn="ctr"/>
            <a:r>
              <a:rPr lang="is-IS" dirty="0" smtClean="0"/>
              <a:t>Hugsun Tilfinningar</a:t>
            </a:r>
            <a:endParaRPr lang="da-DK" dirty="0"/>
          </a:p>
        </p:txBody>
      </p:sp>
      <p:sp>
        <p:nvSpPr>
          <p:cNvPr id="11" name="Cloud 10"/>
          <p:cNvSpPr/>
          <p:nvPr/>
        </p:nvSpPr>
        <p:spPr>
          <a:xfrm>
            <a:off x="251520" y="1923678"/>
            <a:ext cx="2736304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Líkaminn </a:t>
            </a:r>
            <a:r>
              <a:rPr lang="is-IS" dirty="0" smtClean="0"/>
              <a:t>Hegðun Framkvæmd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233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Snýst um lífsgæði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5936" y="1419622"/>
            <a:ext cx="5148064" cy="3528392"/>
          </a:xfrm>
        </p:spPr>
        <p:txBody>
          <a:bodyPr>
            <a:normAutofit/>
          </a:bodyPr>
          <a:lstStyle/>
          <a:p>
            <a:r>
              <a:rPr lang="is-IS" dirty="0" smtClean="0"/>
              <a:t>Hvaða hugsun og hegðun kallar á neikvæða líðan hjá þér?</a:t>
            </a:r>
          </a:p>
          <a:p>
            <a:r>
              <a:rPr lang="is-IS" dirty="0"/>
              <a:t>Hvaða hugsun og hegðun kallar á </a:t>
            </a:r>
            <a:r>
              <a:rPr lang="is-IS" dirty="0" smtClean="0"/>
              <a:t>jákvæða líðan hjá þér?</a:t>
            </a:r>
            <a:endParaRPr lang="is-IS" dirty="0"/>
          </a:p>
          <a:p>
            <a:r>
              <a:rPr lang="is-IS" dirty="0"/>
              <a:t>Hvernig myndir þú </a:t>
            </a:r>
            <a:r>
              <a:rPr lang="is-IS" dirty="0" smtClean="0"/>
              <a:t>túlka og tala ef væri vinur þinn en ekki þú?</a:t>
            </a:r>
            <a:endParaRPr lang="is-IS" dirty="0"/>
          </a:p>
        </p:txBody>
      </p:sp>
      <p:pic>
        <p:nvPicPr>
          <p:cNvPr id="5" name="Picture 8" descr="http://fc02.deviantart.net/fs70/i/2012/191/5/e/half_happy__half_sad_by_demachic-d56rc7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325" y="1426280"/>
            <a:ext cx="3775611" cy="28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30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Að bæta á sig blómum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0151"/>
            <a:ext cx="5400600" cy="3394472"/>
          </a:xfrm>
        </p:spPr>
        <p:txBody>
          <a:bodyPr>
            <a:normAutofit/>
          </a:bodyPr>
          <a:lstStyle/>
          <a:p>
            <a:r>
              <a:rPr lang="is-IS" dirty="0" smtClean="0"/>
              <a:t>Taka stöðuna í dag</a:t>
            </a:r>
          </a:p>
          <a:p>
            <a:pPr lvl="1"/>
            <a:r>
              <a:rPr lang="is-IS" dirty="0" smtClean="0"/>
              <a:t>Hvernig er hefur þú það?</a:t>
            </a:r>
          </a:p>
          <a:p>
            <a:r>
              <a:rPr lang="is-IS" dirty="0" smtClean="0"/>
              <a:t>Hvað get ég gert til að bæta heilsu mína og lífsgæði?</a:t>
            </a:r>
          </a:p>
          <a:p>
            <a:pPr lvl="1"/>
            <a:r>
              <a:rPr lang="is-IS" dirty="0" smtClean="0"/>
              <a:t>Sálrænir </a:t>
            </a:r>
            <a:r>
              <a:rPr lang="is-IS" dirty="0"/>
              <a:t>þættir – Almenn </a:t>
            </a:r>
            <a:r>
              <a:rPr lang="is-IS" dirty="0" smtClean="0"/>
              <a:t>líðan</a:t>
            </a:r>
          </a:p>
          <a:p>
            <a:r>
              <a:rPr lang="is-IS" dirty="0" smtClean="0"/>
              <a:t>Hvað eru lífsgæði fyrir mér?</a:t>
            </a:r>
          </a:p>
          <a:p>
            <a:r>
              <a:rPr lang="is-IS" dirty="0" smtClean="0"/>
              <a:t>Hverju svarar þú fyrir þig?</a:t>
            </a:r>
          </a:p>
          <a:p>
            <a:pPr lvl="1"/>
            <a:endParaRPr lang="is-IS" dirty="0" smtClean="0"/>
          </a:p>
          <a:p>
            <a:pPr lvl="1"/>
            <a:endParaRPr lang="is-IS" dirty="0" smtClean="0"/>
          </a:p>
        </p:txBody>
      </p:sp>
      <p:pic>
        <p:nvPicPr>
          <p:cNvPr id="2054" name="Picture 6" descr="http://thehappyflowers.files.wordpress.com/2008/12/picture-11.png?w=468&amp;h=6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58"/>
            <a:ext cx="3116243" cy="43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54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Gangi ykkur vel!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059582"/>
            <a:ext cx="4896544" cy="3816424"/>
          </a:xfrm>
        </p:spPr>
        <p:txBody>
          <a:bodyPr>
            <a:noAutofit/>
          </a:bodyPr>
          <a:lstStyle/>
          <a:p>
            <a:r>
              <a:rPr lang="is-IS" sz="2400" dirty="0" smtClean="0"/>
              <a:t>Mjöll Jónsdóttir sálfræðingur</a:t>
            </a:r>
          </a:p>
          <a:p>
            <a:r>
              <a:rPr lang="is-IS" sz="2400" dirty="0" smtClean="0"/>
              <a:t>Heilsustöðin, </a:t>
            </a:r>
            <a:br>
              <a:rPr lang="is-IS" sz="2400" dirty="0" smtClean="0"/>
            </a:br>
            <a:r>
              <a:rPr lang="is-IS" sz="2400" dirty="0" smtClean="0"/>
              <a:t>sálfræði- og ráðgjafaþjónusta</a:t>
            </a:r>
            <a:br>
              <a:rPr lang="is-IS" sz="2400" dirty="0" smtClean="0"/>
            </a:br>
            <a:r>
              <a:rPr lang="is-IS" sz="2400" dirty="0" smtClean="0"/>
              <a:t>Skeifunni 11a, 3. hæð</a:t>
            </a:r>
            <a:br>
              <a:rPr lang="is-IS" sz="2400" dirty="0" smtClean="0"/>
            </a:br>
            <a:r>
              <a:rPr lang="is-IS" sz="2400" dirty="0" smtClean="0"/>
              <a:t>108 Reykjavík</a:t>
            </a:r>
          </a:p>
          <a:p>
            <a:r>
              <a:rPr lang="is-IS" sz="2400" dirty="0" smtClean="0"/>
              <a:t>Sími: 534 8090</a:t>
            </a:r>
          </a:p>
          <a:p>
            <a:r>
              <a:rPr lang="is-IS" sz="2400" dirty="0" smtClean="0"/>
              <a:t>Tölvupóstur: </a:t>
            </a:r>
            <a:r>
              <a:rPr lang="is-IS" sz="2400" dirty="0" err="1" smtClean="0"/>
              <a:t>mjollj</a:t>
            </a:r>
            <a:r>
              <a:rPr lang="is-IS" sz="2400" dirty="0" smtClean="0"/>
              <a:t>@</a:t>
            </a:r>
            <a:r>
              <a:rPr lang="is-IS" sz="2400" dirty="0" err="1" smtClean="0"/>
              <a:t>heilsustodin</a:t>
            </a:r>
            <a:r>
              <a:rPr lang="is-IS" sz="2400" dirty="0" smtClean="0"/>
              <a:t>.is</a:t>
            </a:r>
            <a:endParaRPr lang="is-IS" sz="2400" dirty="0"/>
          </a:p>
        </p:txBody>
      </p:sp>
      <p:sp>
        <p:nvSpPr>
          <p:cNvPr id="9" name="AutoShape 2" descr="Thank-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AutoShape 4" descr="Thank-Yo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AutoShape 6" descr="Thank-Yo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34" name="Picture 10" descr="http://wwhfblog.com/wp-content/uploads/2013/05/HealthyHeart-web-e1368805644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39241"/>
            <a:ext cx="3532446" cy="386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37493" y="1347614"/>
            <a:ext cx="22349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Takk fyrir </a:t>
            </a:r>
            <a:r>
              <a:rPr lang="is-IS" sz="32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/>
            </a:r>
            <a:br>
              <a:rPr lang="is-IS" sz="32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is-IS" sz="3200" b="1" dirty="0" smtClean="0">
                <a:solidFill>
                  <a:schemeClr val="bg1"/>
                </a:solidFill>
                <a:latin typeface="Bradley Hand ITC" panose="03070402050302030203" pitchFamily="66" charset="0"/>
              </a:rPr>
              <a:t>samveruna!</a:t>
            </a:r>
            <a:endParaRPr lang="da-DK" sz="32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680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Að bæta á sig blómum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0151"/>
            <a:ext cx="5400600" cy="3394472"/>
          </a:xfrm>
        </p:spPr>
        <p:txBody>
          <a:bodyPr>
            <a:normAutofit/>
          </a:bodyPr>
          <a:lstStyle/>
          <a:p>
            <a:r>
              <a:rPr lang="is-IS" dirty="0" smtClean="0"/>
              <a:t>Taka stöðuna í dag</a:t>
            </a:r>
          </a:p>
          <a:p>
            <a:pPr lvl="1"/>
            <a:r>
              <a:rPr lang="is-IS" dirty="0" smtClean="0"/>
              <a:t>Hvernig hefur þú það?</a:t>
            </a:r>
          </a:p>
          <a:p>
            <a:r>
              <a:rPr lang="is-IS" dirty="0" smtClean="0"/>
              <a:t>Hvað getur þú gert til að bæta heilsu þína og lífsgæði?</a:t>
            </a:r>
          </a:p>
          <a:p>
            <a:pPr lvl="1"/>
            <a:r>
              <a:rPr lang="is-IS" dirty="0"/>
              <a:t>Líkami – Lífstíll – Lyf </a:t>
            </a:r>
          </a:p>
          <a:p>
            <a:pPr lvl="1"/>
            <a:r>
              <a:rPr lang="is-IS" dirty="0"/>
              <a:t>Sálrænir þættir – Almenn líðan</a:t>
            </a:r>
          </a:p>
          <a:p>
            <a:r>
              <a:rPr lang="is-IS" dirty="0" smtClean="0"/>
              <a:t>Hvað er heilsa / lífsgæði fyrir þér?</a:t>
            </a:r>
          </a:p>
          <a:p>
            <a:pPr lvl="1"/>
            <a:endParaRPr lang="is-IS" dirty="0" smtClean="0"/>
          </a:p>
          <a:p>
            <a:pPr lvl="1"/>
            <a:endParaRPr lang="is-IS" dirty="0" smtClean="0"/>
          </a:p>
        </p:txBody>
      </p:sp>
      <p:pic>
        <p:nvPicPr>
          <p:cNvPr id="2054" name="Picture 6" descr="http://thehappyflowers.files.wordpress.com/2008/12/picture-11.png?w=468&amp;h=6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58"/>
            <a:ext cx="3116243" cy="43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3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Samspil líkama og sálar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1004" y="1193502"/>
            <a:ext cx="7232996" cy="3610496"/>
          </a:xfrm>
        </p:spPr>
        <p:txBody>
          <a:bodyPr>
            <a:normAutofit/>
          </a:bodyPr>
          <a:lstStyle/>
          <a:p>
            <a:r>
              <a:rPr lang="is-IS" dirty="0" smtClean="0"/>
              <a:t>Ég elska þig af öllu hjarta!</a:t>
            </a:r>
          </a:p>
          <a:p>
            <a:r>
              <a:rPr lang="is-IS" dirty="0" smtClean="0"/>
              <a:t>Að sinna líkama til að bæta andlega líðan</a:t>
            </a:r>
          </a:p>
          <a:p>
            <a:r>
              <a:rPr lang="is-IS" dirty="0" smtClean="0"/>
              <a:t>Að sinna andlegri líðan til að bæta líkama?</a:t>
            </a:r>
          </a:p>
          <a:p>
            <a:r>
              <a:rPr lang="is-IS" dirty="0" smtClean="0"/>
              <a:t>Sálrænir þættir geta haft jafn mikil áhrif á líkamlega heilsu og aðrir „áþreifanlegri“ þættir</a:t>
            </a:r>
          </a:p>
          <a:p>
            <a:r>
              <a:rPr lang="is-IS" dirty="0" smtClean="0"/>
              <a:t>Bein / óbein áhrif á líkamsstarfssemi</a:t>
            </a:r>
          </a:p>
        </p:txBody>
      </p:sp>
      <p:pic>
        <p:nvPicPr>
          <p:cNvPr id="3076" name="Picture 4" descr="http://4.bp.blogspot.com/-dR7G2N1v_Xo/UVGsxBtkzbI/AAAAAAAAIUI/S-K-GJ37m74/s1600/url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7" t="5082" r="27389"/>
          <a:stretch/>
        </p:blipFill>
        <p:spPr bwMode="auto">
          <a:xfrm>
            <a:off x="251520" y="1181617"/>
            <a:ext cx="1659484" cy="34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08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Gamla mýtan...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19256" cy="3394472"/>
          </a:xfrm>
        </p:spPr>
        <p:txBody>
          <a:bodyPr/>
          <a:lstStyle/>
          <a:p>
            <a:r>
              <a:rPr lang="is-IS" b="1" dirty="0" smtClean="0"/>
              <a:t>Atburður     → Tilfinning</a:t>
            </a:r>
          </a:p>
          <a:p>
            <a:endParaRPr lang="is-IS" dirty="0"/>
          </a:p>
          <a:p>
            <a:r>
              <a:rPr lang="is-IS" dirty="0" smtClean="0"/>
              <a:t>Eitthvað sagt = Reið/</a:t>
            </a:r>
            <a:r>
              <a:rPr lang="is-IS" dirty="0" err="1" smtClean="0"/>
              <a:t>ur</a:t>
            </a:r>
            <a:endParaRPr lang="is-IS" dirty="0" smtClean="0"/>
          </a:p>
          <a:p>
            <a:r>
              <a:rPr lang="is-IS" dirty="0" smtClean="0"/>
              <a:t>Eitthvað gert = Sár</a:t>
            </a:r>
          </a:p>
          <a:p>
            <a:r>
              <a:rPr lang="is-IS" dirty="0" smtClean="0"/>
              <a:t>Eitthvað gerist = Streita</a:t>
            </a:r>
            <a:endParaRPr lang="da-DK" dirty="0"/>
          </a:p>
        </p:txBody>
      </p:sp>
      <p:pic>
        <p:nvPicPr>
          <p:cNvPr id="1026" name="Picture 2" descr="http://biblestudyoutlines.org/wp-content/uploads/2012/08/argument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9491"/>
            <a:ext cx="3384376" cy="29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99592" y="1200151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Atburður</a:t>
            </a:r>
            <a:endParaRPr lang="is-IS" dirty="0"/>
          </a:p>
        </p:txBody>
      </p:sp>
      <p:sp>
        <p:nvSpPr>
          <p:cNvPr id="8" name="Rounded Rectangle 7"/>
          <p:cNvSpPr/>
          <p:nvPr/>
        </p:nvSpPr>
        <p:spPr>
          <a:xfrm>
            <a:off x="2987824" y="1200151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Tilfinning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7123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2098929"/>
            <a:ext cx="3203848" cy="1624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Skiptir hugsun máli?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147248" cy="651519"/>
          </a:xfrm>
        </p:spPr>
        <p:txBody>
          <a:bodyPr/>
          <a:lstStyle/>
          <a:p>
            <a:r>
              <a:rPr lang="is-IS" b="1" dirty="0" smtClean="0"/>
              <a:t>Atburður      → Hugsun         → Tilfinning</a:t>
            </a:r>
          </a:p>
        </p:txBody>
      </p:sp>
      <p:sp>
        <p:nvSpPr>
          <p:cNvPr id="6" name="AutoShape 2" descr="data:image/jpeg;base64,/9j/4AAQSkZJRgABAQAAAQABAAD/2wCEAAkGBhQRERUUExQUExUTFh0XGRgYGB0cHRscIxkiGh4fHx0iISgkHiAmHB0eHy8gIycpLC0sHyAyNTIqNycsLCkBCQoKDgwOGg8PGikkHiUqMCkqMC8sNiosKjUpLywvLSwpLSktLDQtLCwvLCwsLCwsLCwsLCksKiksKSwsLCwpLP/AABEIAJQAkwMBIgACEQEDEQH/xAAcAAACAgMBAQAAAAAAAAAAAAAGBwAFAQMEAgj/xABJEAACAgEDAgQEAwQHBAUNAAABAgMRBAASIQUxBhMiQQcyUWEUcYEjQlKRFSQzcpKh8CWT0dJUYoKDsQgWNUNEU2NzssHT4fH/xAAZAQEAAwEBAAAAAAAAAAAAAAAAAgMEAQX/xAAvEQACAgEEAAMFCAMAAAAAAAAAAQIDEQQSITETQWEFFCJR0TJxgZGxweHwI1Kh/9oADAMBAAIRAxEAPwB46wzVqE6E/HXjqLBi2qVkynH7GDklzdcgdlvn2ujRHcAFEmSqqWZgqqLJPAA72Sewr66B/E/jfAyYpsWLqMUM0ilUdJCoV6tT5oBAFgAkHsSO+l11DDlzn83PlaY3YhUlYY+flVR3/eXcbJB9++vUnQoGUKYYyOB8tE1+XJ/K9AcmP476nDhxvFmifftULLErPZG3aGsliK/eHPJ0VHw/nZKhszqOUslkhMV/KRQQOOFtjx9K719SJdPMSdRwYsfYFWWRnVDdNsIF/Q0G4vjnTH65myRY8skKGWRUJVO+5vr9TXeh3rQFKIup9PYPi5MudEp9WNkHc7AkXslrk9zZC12pvdheEPFCdQxlmQFDZR4yfUjjup5/KiasEGhelh4P8USz5PlfiI8uPyBKzrH5XlvurZX792OTXfXZ03xHD0/rkiu/lR5cCNIX9KeaGO0g7eQVsFrABL2eKADi1NaYcpXAKmwwtSDYI+o+o+/btrdoCampqaAmpqawToDOprG7WN2gPWpqamgJqampoCl8VeJosDFknnvYlCh8zE8BR9yePt3Ok7CWnmfMnH9Yn55/9Wn7sY4HyigTVkj8wOLx1408/qMrys34fCcxRRfxSi1Zq/vDkm6G3+Ia6ejdV/ER+YEdAeBuq2H1Fe3t+g+mgO/VR1DIMkjQ+YuPHGoaeZzt2oSPQho/tGB449j9DVrKDRCnaSCAauj7H9NUcPRoMVRLM+8qxYySE0HYgEqna6A7BjwPpoDXPgxPIWwcd402JsdwImjkUipFYhncEOdysKf2NgBb7pfxLKSiHPRIiEtplYsrN3sqFJUMPbn24APAtB1qSTK831+SIyYkXkyXJ5Q2qO5LigO/HFaYPhPGx8Z2imljbNylEksZq9rAVEO9qB+7uN1uqu0ZSwThBzeDD/EXp6hmWcOeLCI+5jVAXt5IAA5Pa/pyBnK82OfPyIkkM20hLBAiFKKuzdg2ODQHYGtMjxD1BsIxrhwRF5CzSRpHTPDGN0m0LtBYWKDXZPbQt1vBghMbwnbidQVuLpUcrfo9Xp3gm1qgU4v5dcjPJOdW3zOLwn4q6hhukmHh50+Gyn9i6SMnNU0bhW29vuO/HPD66P1QZMMcyghZUVwGFEBgGF/of8joQ+CUpfo2PvO6jIov2AkYAfpo8CgamUmdeS2vWk/8ZfiLJCxwcVijsoM0immVSL2L9CRTFvYHj3odSbeENsS/5f6OlN40+OnkyvBhwrI8bFWllvZY4IVQQW5sWSOR76SqZkqq6rNMqyElwJGpyRR3C/VY4N99c6R121U7Fjg2w0cs/F0Gx+MnVh/7RH/uY/8Al1YdL+PHUY6EqY843WSVKMR9AVIUfYlTpd6l6h4jNT0lbH10j/ygMWQos8MsBbgtw6AntyPUR99v6aY3TerR5EYlhkSWNx6WQ2DzXcfyI9jr5ADHVj4c8Rz9PnE+NJtIILIb2OOeGUd+CQD3F8VqyNmezLbpHFZi8n1zuP01NU3h7xBHmY0WQhXbKu6iwsHsVP3Ugr+mpqwwCn8b+HenJkx4cEI8xGORkSMzsxBHpQsxJbcW3nnjaO5PFdn9eigbyyGZgt7UUHaPYNyAn2s6rfGvVpIur9QSLh5ZU9d/KAnJr+Lng/n9tUmLBv8AUZGSLd84BaSZ+bCD94k8Fu1lfrodLHI8WzO2yFAh+gHmycc/KOBXPf664/6AyczLhx3f1MNzW+4xpdlmHCqQCaUe/HuNEfQomjie4PIQ8qgtpGG0t6r+Y9yLvt27Elfw56bcTZrgeblmweTsiBpF7/VST96/hGoyltRZVDfLBswPAoi6iMgV5EMKRwRgk7SBRsV7Dc3Hdn/PWnq3l4xyHzJFQvkLPjsDvkPlqqqoQeogbSpF7SshFjvo0v8A1/r/AMdCnSczHxup5UmZIsUzKggeVwiGChwl0NwcHcQTd/3iaq/jeGadQ1TDclk1P1kdQyYosGeJWjR5ZJ2jDlE/s9io6jljRa9vpAPINDi8UdMcQHps/lkzK7Ybwrs3vGA+x4wdqElmAN7DfZa519by2zepmbpMkKy40BV57RlkZ24QAgg7VDEyAH6dgNUfib+lJMrFjyZo0KKzJLAADdU7Gud3IShtUgcDvdu2KW3zManbJqb+y+xi/AjKVukRqDZjlkVu/BLbwP8ACynj66YiuD218uZsx6fLFHjZGTjF2AaXefLAJ2sxAX1MBV12C1WvpvAQqihm3sFALUBuNCzQ4Fnmhx9NSOG2ZgOTwALJ+gHJ18idf6v+Ly58iqE0rOBVem/T9eaq+e96+rvEPTjkYs8KkK00Lxhj7FkK3+l3r5b6B4Ky8tpEiRFOO2x97baayu33s2p/lqE+jTppRjPLKa60feBfB8LxHMz9scLWkSysEVr43liR2PAojlfp3pvBPTmi6vjRzxlJEc2jrR/s2INEfkQf5ae2XDvQgqj8XUgtd1EAtweOe9EjmtUP4TbOTs66FL1To3SJNqYk8/mhyu2GOTILfXhqDfW1YcHs1ihWfwlmJGZWxZhGCbJWmAF+op86jg8kV99OSDxKMWkyYExFfnfGyvDvsLtcqoKMfq9Dg80OCUmvtR/L/wDnv2511vHaIVuXk/7+J8vpz25/1WsgacHxC+H6zFcqKI2t+dHFSvIp53KSCpdTZoi2Bq+BpeeI/CzYsMeRHKk+NKaR/ke+fSUPYgCjXY/kTptz0WrUY4mjV0j4kZuJCsEMqrGhbaCimrYseTyeSdTXR0T4U5mZAs8YiCSbq3uVbhipsbeORqa1I8aS5Cj439BfGzfxaqRFlKFdlHyupAPPYMwUMCe/qFeknVLj4ZmGMivUuSwijEdEQRceZt+rBKDEndwB73r6O690OLLx5IJVJjlXaaNH6gg/UHkf/fXz5D0/+gesXOsv4ddyo9XaONqtY71VNXuvYWBqL6JRxnktP6LhMn+zMkTMq02LK7ftKXl45HrcTsHKWnvahgNEHwrzP6q0BWSKTHkYPG4a0Vm3qAT7bfT7H8rG6uz/ABb06TIXIE8cixRqGX8POXHlu0kYjcACO2NG+KVR2La7en/FnCklZGLRD0lZHU09gDnaPTQ929Pp4NVqmWWjXDbGWchd1HqCY8TyyHakalmP2H0+57D7kaVz5g6mScgrIYiD5Me4JGTfB/jc1TNZHFUAvLB8YZ+NFiN+LtoZCE2rdychgFojni7BHGgXOwelOwYLlwzRBIhhrujkkYEqq7Ks7vdle+5JB51yvjklfmXCZw42HBJOXxpWhmgGwtjkIaPH0Ib3Fj9b9urp80ckzH8RJkzKvlEu5dggINCgPSGJPAPPvqwh8NY/UI/MS+mSKz47CPbtdFNf9VWo8FgSOGHIFjX1XoGLlZEXTsKFDKgXzslbBhiFAkkFd7kHlSK3Htfy27k3gzODSzngHl6Z1Hqkcogxo5YklMe/cqlWWjxukBvaRZAINnX0B4RwpYcOCKcqZYolRivbgUK4HtXsNefCvhmLp+OuPACEWySxtixPJJ45/IAautTKjxI1fy0kvDRl/BZEkcn4V0yMmXLURedIrg7tqhiE/sxyfehVc08NBHiL4XYeVM8+6fHkb1SNBLsD8cM1ggEAHkAdzeoyWUThLawD8M+HsubqEOblxpQx7DjahYkHyyyq1FxGwBoAAUPYEscaA/DEiQdYzcUZM2RuRGRpJN9kAM4Jr5xfcbeAwIutHl/8f9D3/LWez7WDdThxyD+d4BwZjbY0YbcW3LaMSe5LKQT37HjXb4jwp5oGTFmEEjH5yCaU/MBwaa+zdx7Earuqdbkw8stOScOSIbWWNm8qVSAVYxqWIcGxfvY7LrZg+KDlOBiRGSJGUSSyBo1riwgZSzuBZqlUHueQdc5O5hysHP4W8Kvjvvm5kjA2SpPOQ4r1bopGIFGuOQTyAAK0N+Ns1j1KOR134vTZMfzVI3BjI27dQIJIQDhiRa88MQWYFvj/AF9NKzpcOR1nImxhDUH48zZE4PyIiiNI1J96QgcNW4GgL1OvMpZKrkoRwh7hj+f6nU17WzrOrzEbdU3jHJjjwsiSVY3RImYpJW1jt9Kng/M1LwL541c6oPH2IsvTctXFr+Hkb3HKoWHb6MAf010CV+F3w4nz8dzJPLDhM9NGhKmcgd7rbtB2iyG5DAURZIvFfhQQLFDnRI/T4eI8uBds+OgFjzgqsHDcLuC1YvgkaL/hhnf7Dx3jHmskLekNVsrN6bPY3Q54F6E+rdXyckumQ0uQImbz4MJvIx0RQWPnZUoG8ldylUIHp7gqLAFep+GpOjS4mSzNl4wlVlmWQbNpVgqiI36gtOHB28hR9dbh47eHMbqcuI7xbWx8XcwjKABmPo5LWSbbstsAbqq3O6xlf0Q4d3GMZliggmgUnyypmR/O2ruYKKFX3NgBl0zerdCGbk4s7GN4YQ8gsbmd227DZHMdAN3F0PsRCTSeS+uLmmhZeHfAsWZHHCgMefGplaHLV1jmjatvllGBCqPX2BJc+w4r+m9Wn6fmt+HZcNjkCNoS++BQDVSS7iHVSxDdyLJsGtMbqvWYsPr2LNOxSI4rRFyDQLSSVuPYfc/e+3IsesfDJJ0T8G8ZhlVUUN60iiejNLHw3mzSUpEjnivmFKVknlZK5ra3E6uj/FhYp2xuqIuHKpVVcBmikvjcHr0g2Gs+kKeSNF/ijxTDg4/nylmWwqrGNzOzcAKPe/zGlPl5Qx526S0TdWxokG1du2WGS19HnAgIootY+UNXZSBz4PgXPlxwmTkNEuOC+HGsgJik3Wu5wvqUAbQVLUG9NfKeOSRyMJS6QTZ3xZyAY1/oyWBppBGrZT+XHZ5osR9Bde/NAnWvC6LH1At+Mzzmut+ZBFNshQkbdoSOm4phZIv3F3a4bMn6xOZJt88UDqDj44O7y3JDSRgryAwW94umVbHtedR8GN03HyMlWWKTGm83GljYlijMqmJwwIKgbaBJvc93yDmsVk4Y3Yfp9SPhzlHIV+JfC/T8bG3Lj7HVkWI4w2zmT90K9E2a5LWKsnmtVHQviPKgP46NFijkMD5MZsCYKCQyAX2FblG2wa47c/T/AB/j5XVhOwkOPFDUbOAiwOTTO3qK23yB+/KLXF6GzkSvuidUSWaZooImSzCcmW3lkaioYrUa7vVXqAUcmmiMorbPPz59fL6kaZyr8xrDxpg8f1zGH/fJ/wAeNYPjXB7/AIzHP/er/wAfv/4/Q69v4CxGxFxWiUoq0GqnDVy4buHJ9R5N3RscaXnVfC4yelMY4FXL6dI8MhVQnmKlsx2geqwQ9cG94/vRrvrn8+8fz/ei9a5vyCXI+IyTt5HTopcydlJG1CqoTwC5YAgBtt8AD+LR54A8Lnp+GsLsJJWLSSuBW6RjbG+7eyhjyQB+Q8eATDLg480MEUAljDFY1AAJ+Yce26zV/S70TKta9GMVHo5Oxz7PWpqampFZNcHXYI5MaZJW2xvG6u11SFSGN+1KSb136F/ibmNF0rLdavyWXkWKb0Hj8mP/AO+2gBj4A9QWTpZj4uGZgeQb3U4Ndx81f9k6tOqKOpTvhoHXEx2vJeNgBK/DfhwV5A5DSEcjgcWCaD4PYsONlZEEdgyYeHPzZsmNmc/4pFofT9Sb7wrD5PU+qY6/2bNDkhQoAVpEIfkD32rwTZpiB3JA1fGbAB6WX8tZBBLHIQTXpDbWAI5Fg7ePYnQ1Aub0oGNIZOoYpY+TsP7WIX8rcG15IBr29gQNM/xd0b8XhZEFAmWJlXcSBuq0JI5oOAf09+2l7g+OkkjWIKWz3DL+GCsGEwG0q18RrfJZjQW+SQdV2Z8kX0tLOXgrcfx9LmSSYqdLlllVTujkdNq8UfMDKAoNgGyLuue2qzwinWMafKgxfJjiibaY53eSKNzT7Y2q9w3c+xvm+DrPwhxpoeqq7ANHlwzL524uJjG43urGjy4B9QHDfe9dMyy40OV1BMqRGXLnMkUh3RyhcjYFAKkqxVQgZb+lqASGFFcHFLe/iLbonw/OO8Uy5Mwnq8j1FlndjuO7kHgngm+6mjXOfG3j1cQ+TCFkmJFknakW75DI1gAnuEJAoEmh37PFPXZo+mPk44CuYkfn1FFcCyAOCwDAi+OCTdVod8K9dih6c8eR0zOlx8n1yzhfN853FFh8u0cekhrBAPck6hFbuWXWzVfECv8AB4i6XlSw5K7jGv7LIjglO4OBaNtU7wQQQW3AUaJsUSYPVY+tZa48SmTEgKTTSFCLcMSkRVv3SQb4s0/sN2qHpnxCyoovw0eHkzsv7OCUxlLWtse+MAgkGrAaiB7HkNLwJ4X/AKPxijN5k8jtLM/8UjUTX2HC9hdXXOpqOXllUp4jtiBfhjBSbq/V2fYyKVx9gVdhQ3wQBRoJtII9zrs8W4OPix4kcUccPm9RxjtjQKGIksk7R7D66rfgp+0x8jIZaknyWZj2BG0MKF9gzvz969tX/jfB3nCk27xDmwkrz+83lhrH8LMrV7mh768e6beqazx/B50pPxDq8W9Rmgg8yGTHiVGDSyT7yFQ8Eqq8sxJ4WxfYfYf+GvVxNJmr5iTAzJPvRHj3GSNQ1I/qAUxim97/ALtnIQEUwB+3B/1zoVwof9tzUwI/BRigBSETMNnA7+ktzyLI7KNZ65Rdco45xn/qIRaw0efhHmtjy5fTH2r+GlLwjm/Kck8WBYFqRuJJ3n2A0z9KjxnP+Bz8LqAoKH/DZBon9k5sHi/ltmFCydo7DTUjOveos8WtSNcJblk96mpqauJE0A/HHIZOjyhTW940PbsXHHb7DR9pd/Hn/wBDyf8AzY//AK9AcPhLpy4vXciOSZdww4IYUI2tIoUcjn1FRFyR7t9tMtYwCTQBPc9ifYX9a1U+JfB2P1CPZkIGKn0uOHTmzsfut0LHY++qCPw31XF3DGz4slNw2R5cZJCXZBmS2Jo1ZUngdtAHEj8GtCHWCc+VsbHA8pXC5c4O21/egRl5ZiOHII2gkbtxrXBlSdYzfLg8kdNVv7edZ0leqorGByrGz6jyOOeOTHp+BHhwrGlJFElC6AUAcknge1k/Uk6AHeqQCPqvTVUBVSDLCqoCgALDQAHAA7V7aAurdTkxMTqCNFBKIc2VZFd2W4pjvUjsSx8wgfZWK3ROrXqE2R1XOTJx5mx8SASQLIn9pIG+d4yY/SHpUDXYMZI73rmyvB+3KV8fOlTJZbcTv55kjUgUysQSFNC+eCe1azWX1p7WzTXVPG5AVLgdSxImxzPLsYZMbCi8WyKEN6Cy2oYtJHYC9vsdNf4S+K8R8DExhPH56xFTFdPakk8Hvxzx7aHOhdGkzdzZ2RJMYZmRscARxK6kEBlFeYNtFd3JUjgc31+I/AkDwFsaJMfIjG6GSIeWQwoj5SOTVAnsSD7arerhGW0n7vKUdyGwHB0p/GPxYgeDLjjjkZGSWAS+oW5RktAFIK2R6mZLtqvabvun/EFE6JHnzftGMdMFIBaW9u37EsLP0544A0sR0pGwcBMjyseOEK7JKZLkDyqxKuGCBXjJavmBBAq71sbwZYx3Bz8JAB0uEB1cjexCmyu6RjTDuD3+3GtvijxfjmGWGGQZE7I0axRL5rbmG1bUAgDcRyxr8zQIpieDukxNJKZJJVYFljuSgKJAGwbnu6Fn+eiOLqLQlkw+lyAFrNiLFjYGha7vmuhalQaAv315b0kXY7G33n5HPdPizJg/F1LDO4zy9cjQAEpO8xV0IJo+Xu9JUEGyODwe5F38KukCLGklCMn4qZpAHJ3eUOIrB7cEm9xJvueKqPEfVuouFgnWHDiylkjNMZG+6FidqsyWLF3Tca0Q9MmjKeVnZi+WAAGk8xTQoehrWtvAFca9CHsu7U1N1Pz838jHqra6ZbG3+QT/ABV8pumzK8kaPw8W9qJZSGpR3JItQK7kaO/C3U/xOHjzBt/mRIxaqslRu4/vXpI5wkkzumjNKZsP4nyQGQKf2jALvr0sFajtAAIUg/Np+42MqABQFUCgoFAD2AA7AaVaSekTrs7LKHGUMxeUbtTU1NWl5NLr49uB0hwSBcsYFnv6r4/QX+mmLpYf+UFgvJ02NlW1inV3+ylGS/8AEwH2vQDNXWSuhHwb8ScPqKqI5Akx5MLmnurNezj7r/IaLlOgPLLXP00vfGHXDmznpsTOiKu7LlWhUZFCJT/E90e3psUfVtvPiF4xXp2G8m5fOZWEKHuz1d17hb3H7ce41SeF8fbjRuSWeZVmkdvmd3UMWJrvyFHsAqgVR1l1N3hw47Zo09XiS56LGDHVFVVFKihVH0AFAWeeBx31QeJkC5ODNyCuR5TPZ4WSNgFajyGfZ7e2iTQt42R3fBjQ0HzYy19iEBlrtdkrxXuNeRU8z59f0PTtWIGzC/Z9VyF7+dixSn7FHaGh9iPUb5sDRI3b3/TvoYgmVusuA1lMBFYfQmcuB/gZTxq38Q9U/DYs09X5UZYCiQW7KDXsXIH667OLk4r5pHIPEW/UVviCJR4cwxGS8a50wDVVrukCkj2sUa0xPiFjM/TctUHIjLd+21lc0e3yqSP7o9zrobwIJfD6YYX1/hw68bP223zBd9rY0xP399UvhDxe8+HCVwsubYgjZokjZbVQD80oN0FNHvf5a9yafDR5lMopNSCToEt4mOQ1jyIwCD/8NR7fca19S8R42M2yaaOJtu/axold1X9Dzf8Al9NB/hrxt5K/g/wWa0sEjR7I4w2xS58tWO/g7QBZ44P56pPitll2gmbDyYJImo+dCu1kayBvUsOGU0pP7xIHOqtjzyaPGio8Ms/Hfj/CmxXjimLTRukkZVGrergghiu2q3c+/HPtquh8eYrAetgasqI3NH3HA+vGhiPrrngYr8DgXXA/7P29vpr1g9TnmVnRIRtJHO7ddfy1bpvaN2lT2xWPV/Qz6nQVauS3SefRfUMfCQHVOrYw2Sxph/1l91D1Aq0fYmvVR+4sUNPsDSd+BfSZ2llz3VFiyIxGlNZJV6J2/ugFT39yK049Xztna99nb7M0a4VrZDpdE1NTU1AkTWnKgDqVIDKw2sCAQQRRBB4Ir2I1u1NAfPXjb4fTYZzJlxIjiCQyIfMT0qaHCgbgNxIoVQqu2q/ovxF6l02NPWs8bkKsUpZinBoBuGAqhW4gV2Gmd8busbMNMVSN+a4j59kX1O1e9ekdx82lB1LFeeaGCKFshmDMIx3JA4J/6os/TseRrLOThYow88t/gaoRU625+XCPHijxTl5jSSzyQj0lQiyBgqHuqKCff1WeTVXQGnL4TZjg428BW8iOwORwgA/mtH+ekV4m6DLhgCbCOOZd2wu275SN22iKrcO/11dYPW2EML5T9SSPyxGjjdHFxdBClb/TxZ576rtolbHnh5/vTY95jTyk2vT+cDwv/Lv9vz+n66XniDrsB6vitJkRLBjwvIGDKwMjExlSRfcKOByOToE6rmYkxPk+ZNI4oy5EhpB9txst9Pb8/bfh42NGNoMRvvuKsf8APXdPoO22enoarPaCb4hFf7ef3IuejeOnXIyMkYzTNlMAp3CMRxpYVd3qJvjcD2Kr83tnxf4qyMtViOMnkCRJHRJCZCFNld9Dbf8AEFNffVC8US20M6RHuRuBU/X03x+mrjwn4U6j1NZJIWgijRtoaQMFY8hghCtYHFk/Ufetvu1MXua5Ndun0umr2aiUsvzi01+35P8ABvsO8/45QiBPw0LzZMiFjEeBE3Y7zXNHml7rza2NAnR/GmdifiZEaHFjnkMxjKeZTnvtBaxdC7JPArVqfg51OAvIpw53ci1DMv8AIsqgfleuWb4ZdXdlZseA7OQPPWt3sSN3NasW3HJ5tEdAobrJNyz1jjGfPHPXPD9PU1dE8edSiyJ8rbC7ZKICrjaDs9KkAN6WCk8E1ye+jDqXj6DqeFkYc8bYk80bCMO48t3ALRgTcD5lW9wXuQL0ND4fdZ/6Pj/75f8Am11r8I+qSL65MJAw9SHe1fnSEE/rV661Xjhstvr9meH/AIpz3fdx+36i46bG8w/ZDPkKhd3lAuAaodu30F67/DDUZl9dK44ceqyCDf3tQNPv4c/D09KjlT8Q8/muGorsVaFcLubk+7XyFTjiyFeI/hVnnMy8nHbFkWeQuI2Zw35XtCg8/wAWvPvo3VtR7Z59N+2acukX/wAC3YYM0bdosyVVHsq7Uev5sT+umTpYfCjwfnYeRkSZSxxpMqUiMGtxxu47emx35vTP1pjnCz2ZpY3PHRNTU1NSIk1NTU0BRde8E4Wa4kycdJnVdoLFuFsmuCPck6z0LwXh4ZY42OkRcAMRZJANgWSeL9vfi+2samgNHjjwZj9Rx9k6m0O5HWg6ci6JBFGqIIN6XZ+BeF/77L/xx/8A4tTU0BY9G+BPTiX3nIk4Wt0gFd/4VX/PV9h/BjpUV/1bzN1f2ju1V9OeNTU0Bf8A/mXg/wDQ8T/cR/8ALq2hgVAFUBVAoAcAAcAAewA9tTU0B7rUA1NTQGa1jbqamgMgawUGsamgMhdZ1NTQE1NTU0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" name="AutoShape 4" descr="data:image/jpeg;base64,/9j/4AAQSkZJRgABAQAAAQABAAD/2wCEAAkGBhQRERUUExQUExUTFh0XGRgYGB0cHRscIxkiGh4fHx0iISgkHiAmHB0eHy8gIycpLC0sHyAyNTIqNycsLCkBCQoKDgwOGg8PGikkHiUqMCkqMC8sNiosKjUpLywvLSwpLSktLDQtLCwvLCwsLCwsLCwsLCksKiksKSwsLCwpLP/AABEIAJQAkwMBIgACEQEDEQH/xAAcAAACAgMBAQAAAAAAAAAAAAAGBwAFAQMEAgj/xABJEAACAgEDAgQEAwQHBAUNAAABAgMRBAASIQUxBhMiQQcyUWEUcYEjQlKRFSQzcpKh8CWT0dJUYoKDsQgWNUNEU2NzssHT4fH/xAAZAQEAAwEBAAAAAAAAAAAAAAAAAgMEAQX/xAAvEQACAgEEAAMFCAMAAAAAAAAAAQIDEQQSITETQWEFFCJR0TJxgZGxweHwI1Kh/9oADAMBAAIRAxEAPwB46wzVqE6E/HXjqLBi2qVkynH7GDklzdcgdlvn2ujRHcAFEmSqqWZgqqLJPAA72Sewr66B/E/jfAyYpsWLqMUM0ilUdJCoV6tT5oBAFgAkHsSO+l11DDlzn83PlaY3YhUlYY+flVR3/eXcbJB9++vUnQoGUKYYyOB8tE1+XJ/K9AcmP476nDhxvFmifftULLErPZG3aGsliK/eHPJ0VHw/nZKhszqOUslkhMV/KRQQOOFtjx9K719SJdPMSdRwYsfYFWWRnVDdNsIF/Q0G4vjnTH65myRY8skKGWRUJVO+5vr9TXeh3rQFKIup9PYPi5MudEp9WNkHc7AkXslrk9zZC12pvdheEPFCdQxlmQFDZR4yfUjjup5/KiasEGhelh4P8USz5PlfiI8uPyBKzrH5XlvurZX792OTXfXZ03xHD0/rkiu/lR5cCNIX9KeaGO0g7eQVsFrABL2eKADi1NaYcpXAKmwwtSDYI+o+o+/btrdoCampqaAmpqawToDOprG7WN2gPWpqamgJqampoCl8VeJosDFknnvYlCh8zE8BR9yePt3Ok7CWnmfMnH9Yn55/9Wn7sY4HyigTVkj8wOLx1408/qMrys34fCcxRRfxSi1Zq/vDkm6G3+Ia6ejdV/ER+YEdAeBuq2H1Fe3t+g+mgO/VR1DIMkjQ+YuPHGoaeZzt2oSPQho/tGB449j9DVrKDRCnaSCAauj7H9NUcPRoMVRLM+8qxYySE0HYgEqna6A7BjwPpoDXPgxPIWwcd402JsdwImjkUipFYhncEOdysKf2NgBb7pfxLKSiHPRIiEtplYsrN3sqFJUMPbn24APAtB1qSTK831+SIyYkXkyXJ5Q2qO5LigO/HFaYPhPGx8Z2imljbNylEksZq9rAVEO9qB+7uN1uqu0ZSwThBzeDD/EXp6hmWcOeLCI+5jVAXt5IAA5Pa/pyBnK82OfPyIkkM20hLBAiFKKuzdg2ODQHYGtMjxD1BsIxrhwRF5CzSRpHTPDGN0m0LtBYWKDXZPbQt1vBghMbwnbidQVuLpUcrfo9Xp3gm1qgU4v5dcjPJOdW3zOLwn4q6hhukmHh50+Gyn9i6SMnNU0bhW29vuO/HPD66P1QZMMcyghZUVwGFEBgGF/of8joQ+CUpfo2PvO6jIov2AkYAfpo8CgamUmdeS2vWk/8ZfiLJCxwcVijsoM0immVSL2L9CRTFvYHj3odSbeENsS/5f6OlN40+OnkyvBhwrI8bFWllvZY4IVQQW5sWSOR76SqZkqq6rNMqyElwJGpyRR3C/VY4N99c6R121U7Fjg2w0cs/F0Gx+MnVh/7RH/uY/8Al1YdL+PHUY6EqY843WSVKMR9AVIUfYlTpd6l6h4jNT0lbH10j/ygMWQos8MsBbgtw6AntyPUR99v6aY3TerR5EYlhkSWNx6WQ2DzXcfyI9jr5ADHVj4c8Rz9PnE+NJtIILIb2OOeGUd+CQD3F8VqyNmezLbpHFZi8n1zuP01NU3h7xBHmY0WQhXbKu6iwsHsVP3Ugr+mpqwwCn8b+HenJkx4cEI8xGORkSMzsxBHpQsxJbcW3nnjaO5PFdn9eigbyyGZgt7UUHaPYNyAn2s6rfGvVpIur9QSLh5ZU9d/KAnJr+Lng/n9tUmLBv8AUZGSLd84BaSZ+bCD94k8Fu1lfrodLHI8WzO2yFAh+gHmycc/KOBXPf664/6AyczLhx3f1MNzW+4xpdlmHCqQCaUe/HuNEfQomjie4PIQ8qgtpGG0t6r+Y9yLvt27Elfw56bcTZrgeblmweTsiBpF7/VST96/hGoyltRZVDfLBswPAoi6iMgV5EMKRwRgk7SBRsV7Dc3Hdn/PWnq3l4xyHzJFQvkLPjsDvkPlqqqoQeogbSpF7SshFjvo0v8A1/r/AMdCnSczHxup5UmZIsUzKggeVwiGChwl0NwcHcQTd/3iaq/jeGadQ1TDclk1P1kdQyYosGeJWjR5ZJ2jDlE/s9io6jljRa9vpAPINDi8UdMcQHps/lkzK7Ybwrs3vGA+x4wdqElmAN7DfZa519by2zepmbpMkKy40BV57RlkZ24QAgg7VDEyAH6dgNUfib+lJMrFjyZo0KKzJLAADdU7Gud3IShtUgcDvdu2KW3zManbJqb+y+xi/AjKVukRqDZjlkVu/BLbwP8ACynj66YiuD218uZsx6fLFHjZGTjF2AaXefLAJ2sxAX1MBV12C1WvpvAQqihm3sFALUBuNCzQ4Fnmhx9NSOG2ZgOTwALJ+gHJ18idf6v+Ly58iqE0rOBVem/T9eaq+e96+rvEPTjkYs8KkK00Lxhj7FkK3+l3r5b6B4Ky8tpEiRFOO2x97baayu33s2p/lqE+jTppRjPLKa60feBfB8LxHMz9scLWkSysEVr43liR2PAojlfp3pvBPTmi6vjRzxlJEc2jrR/s2INEfkQf5ae2XDvQgqj8XUgtd1EAtweOe9EjmtUP4TbOTs66FL1To3SJNqYk8/mhyu2GOTILfXhqDfW1YcHs1ihWfwlmJGZWxZhGCbJWmAF+op86jg8kV99OSDxKMWkyYExFfnfGyvDvsLtcqoKMfq9Dg80OCUmvtR/L/wDnv2511vHaIVuXk/7+J8vpz25/1WsgacHxC+H6zFcqKI2t+dHFSvIp53KSCpdTZoi2Bq+BpeeI/CzYsMeRHKk+NKaR/ke+fSUPYgCjXY/kTptz0WrUY4mjV0j4kZuJCsEMqrGhbaCimrYseTyeSdTXR0T4U5mZAs8YiCSbq3uVbhipsbeORqa1I8aS5Cj439BfGzfxaqRFlKFdlHyupAPPYMwUMCe/qFeknVLj4ZmGMivUuSwijEdEQRceZt+rBKDEndwB73r6O690OLLx5IJVJjlXaaNH6gg/UHkf/fXz5D0/+gesXOsv4ddyo9XaONqtY71VNXuvYWBqL6JRxnktP6LhMn+zMkTMq02LK7ftKXl45HrcTsHKWnvahgNEHwrzP6q0BWSKTHkYPG4a0Vm3qAT7bfT7H8rG6uz/ABb06TIXIE8cixRqGX8POXHlu0kYjcACO2NG+KVR2La7en/FnCklZGLRD0lZHU09gDnaPTQ929Pp4NVqmWWjXDbGWchd1HqCY8TyyHakalmP2H0+57D7kaVz5g6mScgrIYiD5Me4JGTfB/jc1TNZHFUAvLB8YZ+NFiN+LtoZCE2rdychgFojni7BHGgXOwelOwYLlwzRBIhhrujkkYEqq7Ks7vdle+5JB51yvjklfmXCZw42HBJOXxpWhmgGwtjkIaPH0Ib3Fj9b9urp80ckzH8RJkzKvlEu5dggINCgPSGJPAPPvqwh8NY/UI/MS+mSKz47CPbtdFNf9VWo8FgSOGHIFjX1XoGLlZEXTsKFDKgXzslbBhiFAkkFd7kHlSK3Htfy27k3gzODSzngHl6Z1Hqkcogxo5YklMe/cqlWWjxukBvaRZAINnX0B4RwpYcOCKcqZYolRivbgUK4HtXsNefCvhmLp+OuPACEWySxtixPJJ45/IAautTKjxI1fy0kvDRl/BZEkcn4V0yMmXLURedIrg7tqhiE/sxyfehVc08NBHiL4XYeVM8+6fHkb1SNBLsD8cM1ggEAHkAdzeoyWUThLawD8M+HsubqEOblxpQx7DjahYkHyyyq1FxGwBoAAUPYEscaA/DEiQdYzcUZM2RuRGRpJN9kAM4Jr5xfcbeAwIutHl/8f9D3/LWez7WDdThxyD+d4BwZjbY0YbcW3LaMSe5LKQT37HjXb4jwp5oGTFmEEjH5yCaU/MBwaa+zdx7Earuqdbkw8stOScOSIbWWNm8qVSAVYxqWIcGxfvY7LrZg+KDlOBiRGSJGUSSyBo1riwgZSzuBZqlUHueQdc5O5hysHP4W8Kvjvvm5kjA2SpPOQ4r1bopGIFGuOQTyAAK0N+Ns1j1KOR134vTZMfzVI3BjI27dQIJIQDhiRa88MQWYFvj/AF9NKzpcOR1nImxhDUH48zZE4PyIiiNI1J96QgcNW4GgL1OvMpZKrkoRwh7hj+f6nU17WzrOrzEbdU3jHJjjwsiSVY3RImYpJW1jt9Kng/M1LwL541c6oPH2IsvTctXFr+Hkb3HKoWHb6MAf010CV+F3w4nz8dzJPLDhM9NGhKmcgd7rbtB2iyG5DAURZIvFfhQQLFDnRI/T4eI8uBds+OgFjzgqsHDcLuC1YvgkaL/hhnf7Dx3jHmskLekNVsrN6bPY3Q54F6E+rdXyckumQ0uQImbz4MJvIx0RQWPnZUoG8ldylUIHp7gqLAFep+GpOjS4mSzNl4wlVlmWQbNpVgqiI36gtOHB28hR9dbh47eHMbqcuI7xbWx8XcwjKABmPo5LWSbbstsAbqq3O6xlf0Q4d3GMZliggmgUnyypmR/O2ruYKKFX3NgBl0zerdCGbk4s7GN4YQ8gsbmd227DZHMdAN3F0PsRCTSeS+uLmmhZeHfAsWZHHCgMefGplaHLV1jmjatvllGBCqPX2BJc+w4r+m9Wn6fmt+HZcNjkCNoS++BQDVSS7iHVSxDdyLJsGtMbqvWYsPr2LNOxSI4rRFyDQLSSVuPYfc/e+3IsesfDJJ0T8G8ZhlVUUN60iiejNLHw3mzSUpEjnivmFKVknlZK5ra3E6uj/FhYp2xuqIuHKpVVcBmikvjcHr0g2Gs+kKeSNF/ijxTDg4/nylmWwqrGNzOzcAKPe/zGlPl5Qx526S0TdWxokG1du2WGS19HnAgIootY+UNXZSBz4PgXPlxwmTkNEuOC+HGsgJik3Wu5wvqUAbQVLUG9NfKeOSRyMJS6QTZ3xZyAY1/oyWBppBGrZT+XHZ5osR9Bde/NAnWvC6LH1At+Mzzmut+ZBFNshQkbdoSOm4phZIv3F3a4bMn6xOZJt88UDqDj44O7y3JDSRgryAwW94umVbHtedR8GN03HyMlWWKTGm83GljYlijMqmJwwIKgbaBJvc93yDmsVk4Y3Yfp9SPhzlHIV+JfC/T8bG3Lj7HVkWI4w2zmT90K9E2a5LWKsnmtVHQviPKgP46NFijkMD5MZsCYKCQyAX2FblG2wa47c/T/AB/j5XVhOwkOPFDUbOAiwOTTO3qK23yB+/KLXF6GzkSvuidUSWaZooImSzCcmW3lkaioYrUa7vVXqAUcmmiMorbPPz59fL6kaZyr8xrDxpg8f1zGH/fJ/wAeNYPjXB7/AIzHP/er/wAfv/4/Q69v4CxGxFxWiUoq0GqnDVy4buHJ9R5N3RscaXnVfC4yelMY4FXL6dI8MhVQnmKlsx2geqwQ9cG94/vRrvrn8+8fz/ei9a5vyCXI+IyTt5HTopcydlJG1CqoTwC5YAgBtt8AD+LR54A8Lnp+GsLsJJWLSSuBW6RjbG+7eyhjyQB+Q8eATDLg480MEUAljDFY1AAJ+Yce26zV/S70TKta9GMVHo5Oxz7PWpqampFZNcHXYI5MaZJW2xvG6u11SFSGN+1KSb136F/ibmNF0rLdavyWXkWKb0Hj8mP/AO+2gBj4A9QWTpZj4uGZgeQb3U4Ndx81f9k6tOqKOpTvhoHXEx2vJeNgBK/DfhwV5A5DSEcjgcWCaD4PYsONlZEEdgyYeHPzZsmNmc/4pFofT9Sb7wrD5PU+qY6/2bNDkhQoAVpEIfkD32rwTZpiB3JA1fGbAB6WX8tZBBLHIQTXpDbWAI5Fg7ePYnQ1Aub0oGNIZOoYpY+TsP7WIX8rcG15IBr29gQNM/xd0b8XhZEFAmWJlXcSBuq0JI5oOAf09+2l7g+OkkjWIKWz3DL+GCsGEwG0q18RrfJZjQW+SQdV2Z8kX0tLOXgrcfx9LmSSYqdLlllVTujkdNq8UfMDKAoNgGyLuue2qzwinWMafKgxfJjiibaY53eSKNzT7Y2q9w3c+xvm+DrPwhxpoeqq7ANHlwzL524uJjG43urGjy4B9QHDfe9dMyy40OV1BMqRGXLnMkUh3RyhcjYFAKkqxVQgZb+lqASGFFcHFLe/iLbonw/OO8Uy5Mwnq8j1FlndjuO7kHgngm+6mjXOfG3j1cQ+TCFkmJFknakW75DI1gAnuEJAoEmh37PFPXZo+mPk44CuYkfn1FFcCyAOCwDAi+OCTdVod8K9dih6c8eR0zOlx8n1yzhfN853FFh8u0cekhrBAPck6hFbuWXWzVfECv8AB4i6XlSw5K7jGv7LIjglO4OBaNtU7wQQQW3AUaJsUSYPVY+tZa48SmTEgKTTSFCLcMSkRVv3SQb4s0/sN2qHpnxCyoovw0eHkzsv7OCUxlLWtse+MAgkGrAaiB7HkNLwJ4X/AKPxijN5k8jtLM/8UjUTX2HC9hdXXOpqOXllUp4jtiBfhjBSbq/V2fYyKVx9gVdhQ3wQBRoJtII9zrs8W4OPix4kcUccPm9RxjtjQKGIksk7R7D66rfgp+0x8jIZaknyWZj2BG0MKF9gzvz969tX/jfB3nCk27xDmwkrz+83lhrH8LMrV7mh768e6beqazx/B50pPxDq8W9Rmgg8yGTHiVGDSyT7yFQ8Eqq8sxJ4WxfYfYf+GvVxNJmr5iTAzJPvRHj3GSNQ1I/qAUxim97/ALtnIQEUwB+3B/1zoVwof9tzUwI/BRigBSETMNnA7+ktzyLI7KNZ65Rdco45xn/qIRaw0efhHmtjy5fTH2r+GlLwjm/Kck8WBYFqRuJJ3n2A0z9KjxnP+Bz8LqAoKH/DZBon9k5sHi/ltmFCydo7DTUjOveos8WtSNcJblk96mpqauJE0A/HHIZOjyhTW940PbsXHHb7DR9pd/Hn/wBDyf8AzY//AK9AcPhLpy4vXciOSZdww4IYUI2tIoUcjn1FRFyR7t9tMtYwCTQBPc9ifYX9a1U+JfB2P1CPZkIGKn0uOHTmzsfut0LHY++qCPw31XF3DGz4slNw2R5cZJCXZBmS2Jo1ZUngdtAHEj8GtCHWCc+VsbHA8pXC5c4O21/egRl5ZiOHII2gkbtxrXBlSdYzfLg8kdNVv7edZ0leqorGByrGz6jyOOeOTHp+BHhwrGlJFElC6AUAcknge1k/Uk6AHeqQCPqvTVUBVSDLCqoCgALDQAHAA7V7aAurdTkxMTqCNFBKIc2VZFd2W4pjvUjsSx8wgfZWK3ROrXqE2R1XOTJx5mx8SASQLIn9pIG+d4yY/SHpUDXYMZI73rmyvB+3KV8fOlTJZbcTv55kjUgUysQSFNC+eCe1azWX1p7WzTXVPG5AVLgdSxImxzPLsYZMbCi8WyKEN6Cy2oYtJHYC9vsdNf4S+K8R8DExhPH56xFTFdPakk8Hvxzx7aHOhdGkzdzZ2RJMYZmRscARxK6kEBlFeYNtFd3JUjgc31+I/AkDwFsaJMfIjG6GSIeWQwoj5SOTVAnsSD7arerhGW0n7vKUdyGwHB0p/GPxYgeDLjjjkZGSWAS+oW5RktAFIK2R6mZLtqvabvun/EFE6JHnzftGMdMFIBaW9u37EsLP0544A0sR0pGwcBMjyseOEK7JKZLkDyqxKuGCBXjJavmBBAq71sbwZYx3Bz8JAB0uEB1cjexCmyu6RjTDuD3+3GtvijxfjmGWGGQZE7I0axRL5rbmG1bUAgDcRyxr8zQIpieDukxNJKZJJVYFljuSgKJAGwbnu6Fn+eiOLqLQlkw+lyAFrNiLFjYGha7vmuhalQaAv315b0kXY7G33n5HPdPizJg/F1LDO4zy9cjQAEpO8xV0IJo+Xu9JUEGyODwe5F38KukCLGklCMn4qZpAHJ3eUOIrB7cEm9xJvueKqPEfVuouFgnWHDiylkjNMZG+6FidqsyWLF3Tca0Q9MmjKeVnZi+WAAGk8xTQoehrWtvAFca9CHsu7U1N1Pz838jHqra6ZbG3+QT/ABV8pumzK8kaPw8W9qJZSGpR3JItQK7kaO/C3U/xOHjzBt/mRIxaqslRu4/vXpI5wkkzumjNKZsP4nyQGQKf2jALvr0sFajtAAIUg/Np+42MqABQFUCgoFAD2AA7AaVaSekTrs7LKHGUMxeUbtTU1NWl5NLr49uB0hwSBcsYFnv6r4/QX+mmLpYf+UFgvJ02NlW1inV3+ylGS/8AEwH2vQDNXWSuhHwb8ScPqKqI5Akx5MLmnurNezj7r/IaLlOgPLLXP00vfGHXDmznpsTOiKu7LlWhUZFCJT/E90e3psUfVtvPiF4xXp2G8m5fOZWEKHuz1d17hb3H7ce41SeF8fbjRuSWeZVmkdvmd3UMWJrvyFHsAqgVR1l1N3hw47Zo09XiS56LGDHVFVVFKihVH0AFAWeeBx31QeJkC5ODNyCuR5TPZ4WSNgFajyGfZ7e2iTQt42R3fBjQ0HzYy19iEBlrtdkrxXuNeRU8z59f0PTtWIGzC/Z9VyF7+dixSn7FHaGh9iPUb5sDRI3b3/TvoYgmVusuA1lMBFYfQmcuB/gZTxq38Q9U/DYs09X5UZYCiQW7KDXsXIH667OLk4r5pHIPEW/UVviCJR4cwxGS8a50wDVVrukCkj2sUa0xPiFjM/TctUHIjLd+21lc0e3yqSP7o9zrobwIJfD6YYX1/hw68bP223zBd9rY0xP399UvhDxe8+HCVwsubYgjZokjZbVQD80oN0FNHvf5a9yafDR5lMopNSCToEt4mOQ1jyIwCD/8NR7fca19S8R42M2yaaOJtu/axold1X9Dzf8Al9NB/hrxt5K/g/wWa0sEjR7I4w2xS58tWO/g7QBZ44P56pPitll2gmbDyYJImo+dCu1kayBvUsOGU0pP7xIHOqtjzyaPGio8Ms/Hfj/CmxXjimLTRukkZVGrergghiu2q3c+/HPtquh8eYrAetgasqI3NH3HA+vGhiPrrngYr8DgXXA/7P29vpr1g9TnmVnRIRtJHO7ddfy1bpvaN2lT2xWPV/Qz6nQVauS3SefRfUMfCQHVOrYw2Sxph/1l91D1Aq0fYmvVR+4sUNPsDSd+BfSZ2llz3VFiyIxGlNZJV6J2/ugFT39yK049Xztna99nb7M0a4VrZDpdE1NTU1AkTWnKgDqVIDKw2sCAQQRRBB4Ir2I1u1NAfPXjb4fTYZzJlxIjiCQyIfMT0qaHCgbgNxIoVQqu2q/ovxF6l02NPWs8bkKsUpZinBoBuGAqhW4gV2Gmd8busbMNMVSN+a4j59kX1O1e9ekdx82lB1LFeeaGCKFshmDMIx3JA4J/6os/TseRrLOThYow88t/gaoRU625+XCPHijxTl5jSSzyQj0lQiyBgqHuqKCff1WeTVXQGnL4TZjg428BW8iOwORwgA/mtH+ekV4m6DLhgCbCOOZd2wu275SN22iKrcO/11dYPW2EML5T9SSPyxGjjdHFxdBClb/TxZ576rtolbHnh5/vTY95jTyk2vT+cDwv/Lv9vz+n66XniDrsB6vitJkRLBjwvIGDKwMjExlSRfcKOByOToE6rmYkxPk+ZNI4oy5EhpB9txst9Pb8/bfh42NGNoMRvvuKsf8APXdPoO22enoarPaCb4hFf7ef3IuejeOnXIyMkYzTNlMAp3CMRxpYVd3qJvjcD2Kr83tnxf4qyMtViOMnkCRJHRJCZCFNld9Dbf8AEFNffVC8US20M6RHuRuBU/X03x+mrjwn4U6j1NZJIWgijRtoaQMFY8hghCtYHFk/Ufetvu1MXua5Ndun0umr2aiUsvzi01+35P8ABvsO8/45QiBPw0LzZMiFjEeBE3Y7zXNHml7rza2NAnR/GmdifiZEaHFjnkMxjKeZTnvtBaxdC7JPArVqfg51OAvIpw53ci1DMv8AIsqgfleuWb4ZdXdlZseA7OQPPWt3sSN3NasW3HJ5tEdAobrJNyz1jjGfPHPXPD9PU1dE8edSiyJ8rbC7ZKICrjaDs9KkAN6WCk8E1ye+jDqXj6DqeFkYc8bYk80bCMO48t3ALRgTcD5lW9wXuQL0ND4fdZ/6Pj/75f8Am11r8I+qSL65MJAw9SHe1fnSEE/rV661Xjhstvr9meH/AIpz3fdx+36i46bG8w/ZDPkKhd3lAuAaodu30F67/DDUZl9dK44ceqyCDf3tQNPv4c/D09KjlT8Q8/muGorsVaFcLubk+7XyFTjiyFeI/hVnnMy8nHbFkWeQuI2Zw35XtCg8/wAWvPvo3VtR7Z59N+2acukX/wAC3YYM0bdosyVVHsq7Uev5sT+umTpYfCjwfnYeRkSZSxxpMqUiMGtxxu47emx35vTP1pjnCz2ZpY3PHRNTU1NSIk1NTU0BRde8E4Wa4kycdJnVdoLFuFsmuCPck6z0LwXh4ZY42OkRcAMRZJANgWSeL9vfi+2samgNHjjwZj9Rx9k6m0O5HWg6ci6JBFGqIIN6XZ+BeF/77L/xx/8A4tTU0BY9G+BPTiX3nIk4Wt0gFd/4VX/PV9h/BjpUV/1bzN1f2ju1V9OeNTU0Bf8A/mXg/wDQ8T/cR/8ALq2hgVAFUBVAoAcAAcAAewA9tTU0B7rUA1NTQGa1jbqamgMgawUGsamgMhdZ1NTQE1NTU0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8" name="AutoShape 10" descr="data:image/jpeg;base64,/9j/4AAQSkZJRgABAQAAAQABAAD/2wCEAAkGBhQSEBQTExQUFBQWFxcVFhgWFBgVHBcWFxYWFRcaGBcZGyYfFxknHBQYIS8gIycpLy0sGB4xNTAqNScuLCoBCQoKDgwOGg8PGjIkHyQyKjA0LCwsLCotLCwvLywsLjQsLCwsLDQvLCwsLywsLCwsMiwsLCwsLCwpLCwpKSwsNP/AABEIAMIBAwMBIgACEQEDEQH/xAAcAAEAAwEBAQEBAAAAAAAAAAAABQYHBAMCAQj/xABOEAACAQMABQgECQgIBAcAAAABAgMABBEFBhIhMQcTQVFhcYGRIjKhsRQzQlJTcpLB0RUWI0NigqLCY4OTsrPS4fAXJDRzRFR0hNPj8f/EABwBAAICAwEBAAAAAAAAAAAAAAAFBAYBAwcCCP/EADgRAAEDAgMDCgUEAQUAAAAAAAEAAgMEEQUhMRJBkQYTUWFxgaGxwdEyQlLh8BQVIvEzIyRDcpL/2gAMAwEAAhEDEQA/ANxrh0rpqK3XakbGeCjezdw+/hXzpzSwtoGkO8jco62PAff3A1k99fPM5kkYsx/3gDoHZU+jo+f/AJO0SfEsSFINhgu4+CsmkuUKViREqxr1n0m9u4eRqIOtN1nPPv5jHljFRdKespomCwaFUpK6okN3PPG3kr1qtrqzyCGfBLblcDHpdAYDdv6CKuckgUEkgAbyScADtNYpG5UgjiCCO8b6kNL6wzXJ/SN6PQi7lHh0ntOagz4cHvBZkN/2TekxoxRFst3OGn3Kvlzr3ao2AzP2quR5nGfCpLRenIbgHmnBI4g7iPA9HbWP17Wd40UiyIcMpyD9x6x2Vl+GR7P8SbrzFj0ofeQDZ6ltNeE19GnryIv1mA95rJ77WC4m9eVyOoHZH2VwKj60sws/M7gpMnKAf8bOJWvNrDbD9fF9tT7jX4NY7b6eL7YFZFStv7Wz6itH7/L9A8VsS6bgPCaI/wBYv417x3iN6roe5gfvrFqtOgdRWmQSStzaneoAyxHXv3KPOtE1BFE3ac+3cpVNi89Q7ZZFfvstGzSqlLyfhR+hnlRu05H8OCKrOkLi8tX2HllHUdssrDrGajx0jJTaN+fWLKbPiElOLzREDpBB9lqdKyuPXS7H63PeiH+Wuy35QrhT6QjcdPolT5g/dXs4bMNLFam47THUEd3sVpFKidCayRXKFgdhl9ZWI3ePSO2qrrzrGWfmI29AAbZU+sTvxkdAGPHuqPFSvfJzZy6VNqK+KGHngbg6W3q23Gstshw0yZ7Dtf3c14fnlafTD7L/AOWsqpTUYXHvJ8FXjj898mjx91qw1wtD+uX7LD7q+vzttfpl9v4Vk9KP2uLpPh7LH7/P9I8fdav+d1p9Mvk34V9DWu1+nT2j7qyalH7XH0nw9kfv8/0jx91r6aw2x4TxfbUe811RXsbeq6N3MD7jWLUrwcLbuctreUD/AJmDj/a2+lY1baUlj9SR17mIHlwqxaK5QZUIEwEi9YAVh5bj7O+o8mGyNF2m/gp0OOwPNngt8R+dy0Olc9hpBJoxJG20p9h6iOg9ldFLCCDYp61wcLjRKUpWFlUHlGv8yRwjgo2z3tuHkAftVTql9bZtq9mPUwX7KgfdURVrpWbELR1LnmISmWpe49NuGSUpSpKgpSlKEJSlKEJSlKEJSlT+i9S7iUqWXm0OMltxx04XjnvxWt8jIxdxst0MEkx2Y23UXom25yeJCCQzqCAM+jtDPhitkArj0ZoiK3TZjUDrPS3aT012VXKypE7hYZBXfDaA0jCHG5KVFay6HFxbsuPTALIf2h0dx4eNStKiMeWODhqEwljbKwsdoViFKm9ZtXZLeQsQDG7HZYdGSTsnqOPPFQlW6ORsjQ5ui5vNC+F5Y8WISlKVsWpKUpQhKUpQhKUrznmCKzscKoLE9QAyawTZZAJNgvO+v0hQvIwVR0n3AcSewV7Wdje3Ee3b2M7A+qZjHbqR1jnHDEdy00VHHaxx6SvkEtzKNqytW4Qx/JlcfPO454jdjf6sVpfXi8uWJed1U/IjJjUdmFOT4k1XanFnBxEei6HhHI81EYkm+3dbXtyHQuu+S/thtXWj5kQcXhZbgAdbbHqjvNfWj9KRTrtROHHTjiO8HePGoix1nuoW2o7iZT9csD3q2QfEVP2ljFpUs8QS00ogLK6DZiugOIlThnrPHp3gYHinxZ+1aTMLfinIwRRmSA6dviDfwPcrHqVpcw3KoT6EpCkftH1T353eNadWI6q3LTTxoyGOZJljljPGORWG0O7dkHqrbq2YjsOc17d4SjBecbG+KT5T+fnWlKUpanqy/XbR5ju2b5Mnpj3MPMe0VAVqet2g/hMHoj9InpJ29a+I9oFZaykHBGCNxBqzUMwkiA3jJUPFaUwTk7nZj1X5SlKnJUlKUoQlKUoQlKUoQrlyfaFVy07jOydlAehsAlu8ZGO81faqPJzeAwvH8pX2sfssAM+an2Vbqq9c5xmdtK/YUxjaVpbv17UpSlQ0zSlKUIXFpmyEsEkZ6VOOwgZB8CBWO1p2tmsiQRNGrAysCoA+TkY2m6uwVmNP8MY5rCTodFTsekjdK0N1Az9EpSlNVX0pSlCEpSlCErmeyFxc2tq3qSybUv8A2IBz0gPUDsqPGumvLR7YuLyT6HR0uz2PPIEB8kNQa+TYgcU3wWDn62Nh6f68VBax6aa7uZJm4McIPmxjcijuHtJqMpSqSvohjAxoa3QJXVozSLQTRzJ60bBh244juIyPGuWlCyQHCxWj67XXwPS1jpGHGxeII5N25nUAxk9pRwueoGtYtbkSIrrvVgGHcRmsf1ziMuq9rP8AKtnhcHsSRrf+YeVXnk90ntwtETvjOV+o+T7DnzFN2N5yHa+m3A/fzXKKi1PW819Vx3t9x5BWylKVoUheF9eLFG8jeqoJP4DtPCsg0lpBp5Wkfixz3DoA7AK0HX9yLPdwLoD3bz7wKzWn2GRAML95yVRx6dxkbFuAv3pSlKbKuJSlcGltK80FVVMk0h2Yo14u33KOk14e9rGlzjktkUT5XhjBcldxNR02sdup2edUt1JmQ+SA1DPMu2qz5vrlj6MEe0YVPEBY4yGuGHziQvH1xvq4Q6r6d2F5pYrdCM81FMlsV6gVhUKD4nvpLJixv/pN7yrjByWDQDVShp6BmfI+NlBPrXbr67Ona8UijzK132ekophmORHxx2SDjvHEeNft5Dpy2G1Il8V6Sk3woY6cqHY471qATTtvcNmWCPnVJ/S24FpOp6SwVdhv3k8a1Mxd4P8AqNyU2TkhFK3/AGswcegnPgQFcNG6SeCQSRnDDyI6QR0ir3o/lChYDnQ0bdOBtr4Eb/ZWP2zScIr2BhnhexSROOzbh20bvJHcK6ZBeL8rRj/VvkHsZga3SVVHUC78il0WE4vQuLWMuOjd6eC2VtdrQfrc9yP/AJaj7vlGhHxcbue3CD7z7KyRL64zhmsE7TcO/wDhq1e0ssoXIutHMfmhbweTc1v8QK0A0DTm4n87lLNPjbxlFbsB9bq66Q17uJNykRD9gb/tH7sVENpeYjBmlx1c4341VF0pcdL2Q8bn7o69ba7uXPxmjl+vNKvvWpjK2jYLN8ktlwPGXnae13ipuleEdhdYzzui5R82O92WPdtrjzrmuNISR/GQqvdeWb+6apLa+nd8yWS4LWxfFGpClRkGmy+5YLhj/RokvsjdifKveXSJQZeC7T69pMP5K2iqhPzBRTh9SNYzwXZSoltarYetIV+tHIvvSvtdZ7U/r4/Fse+vYniOjhxC1mknGrHcCpOlR51gtvp4f7RfxryfWm1G7nlJ6lDP/dBrJmjGrhxC8immOjDwKla9tXbXnV00BxW1t1Hgs8uPYKjY9IM4zHbXso647SUjzKgVN6g6WjtEv7i8/Q8+0apA+DMVijKHMYyVyWOM46ejfSrEqiN8Wy1wOfurLyeo6iOrEhjOQ6N9ws7pSlVVd1SlKUIWpxW3OapzqeiG4b+zkeQf3a8eT3SGzcQnO6VAp/eUMP4gPOpXQkedWZR12157eeqnar3BVLV+kLC3kFNWHDW7bHs6QuN8pH83VtkG57vNbnSlKXJoo/T+j+etpI+krlfrL6S+0CsgrbJpQqlmICgEknoA3k1iszZYkcCSR4mnmFuNnDdkqpygY3aY7fn+eJXzSlcH5ajZ+bi255PmQI0zfwAgeJpq+RrBdxsq9HDJKbMaT2LrnnCKzscKoLE9QAyajNHaEmuOaWP0b3SALgkZFpo1SRtHtkP2hu3bRBlo9R7+/ZInt2tbVmBmeV05xkBBKrGrEqTjG/8A/b3qHAr3ek7jABFz8DQdCRWsaKFXqBZmOO6kFfUiYhjDkrhg1E+lvK8WcdOoe6ktW9ULTRcDGNQCFLTTvvdwoyzO/VuJwNw6qot1pGXSLW8t5cz2dndy81Z29v6Dyg+q9xKPVDbsLvG8Y6zdZNLxaUtL+2gYrKqzW0iyAoyOysikrx2DxB6cHpBFUvRWujrbWUBs457izAjuLd2RLiJokWOKa3V90gK7RymeI3gb6Wp4v2z0YbewOk9FzXcaxh3ltbti6SJEzCQFTvR8ISGUnoG6rTprU200xaxXGxzUskSSxToAJF20DLtY+MXBwVbtxjjVE1l1jvrhrkbEtuL1IrG0tZWG2dpiZp2iB9ABNpS2PlrvOzWyaMsVghihT1Y0SNfqooUewULIJBuF/Mt/A9tLNDcALLASJMcCMbSuv7LLgjvq7av8lkJtVvdKXJiiZVkESSCJERgCokkO9mII3DG/cCaheXmRfylJsYyLSIS4+cZmK57dgjwxU5yuWUtzeaOsbdRKY4TM8TnZiCeigeRgykDCMCcggcN5rW1gBKaVeITTRMYTuz68yPTivvR1hqzLtjmXVVR5BJK12iypF8YY2L+mRjgAD2VFE6vJLGJbG9t4pd8U0jTIjjIG0BzpbY3g7WKkNC6J5y0txJez2VjNK1tYQQ5ZpOcaT05pCuTtkvuIAwegHFer3hWCOfnoNI2kjSWcE93apt2k5BSNi2ydu3LKNokbgR3HYlSm7zkWsZ4hJZTyw7Q2kdJefjbPAlXJ2h3MKyy+0fNbXEtrcACWIjJX1XRhlXXsI8uzgNP5INIvbTT6GlkhmNqvOI8OSBtPmWNiQMlXkHRuyQeG6s8tibGlo5Og2W/vSWQ+4itUjQQm2GVckU7Wk/xOoTk35PI9Jc5c3RZreNzFHCrFecZQC7ORv2fSwACOB39c9d6U0XbJayizs4rWeKbIltlNyJUYIi81vdxtBweI/aG7M/qjqZG+grS2d5U2kjuC8UhjcSOefyGHUWxv6h1CofRQle9v7+OAXM6XyWCBj8TbxBBK6dRO3knvPDOdgFhZLppnTPL3alVaxmsL6C3tvgtmdItIiyh4Wsg0bO200Zj2NpguyAucneQDwqyaJ5NbSczCw0hpCEQStA6rMdhZFALBcqNoDaxnJ4VPad0BJpJru1vIYo1Qq1hcI3pk4JLDftAq2wGxgHPca8NRtYM2Vve3M4iR1+DvDzSASXnPtGZdpRttI+z6o3byaytYJGYVS181YvtGW3wldI3NxErqsiOWUqrHZDBg+D6WBjHTUDq9He6QvVtYbh0AQyTSMWfYTOBhSwyxJG7t7DWv8q0AfQ16D0RbXirKw9qiqZyBxjnNIN8rNsv7vNyEe3PlWstG0EwZVyCncL7257xrfPuC74+R6Yb5NK3GBvOxEkeB07yxxUSlvolXZG09ellxki7Crv8Amssey3DoJxU1yq6bLzwaPRS4cpJMgYqJS8nN28DMOCPJln4HYjJFReseo1hFLFHeQzTzTRTTyXEJEQjW1jDFIoV9FUxhQuCd65J417sFBMjzqTxX6nJjBfMzW2mZZowB6POJclT07TBh5ECuXSfIlcwxPJDdi4ZQWETwCPbxvIV1c4Y9GRjOOFfN3qGtva29xYyuIZeaeCV1RJ7aWfHMlpUAMsDs6xuj52dsMM4IOlahaxNfaPhnkXZkIKSrjGJI2Mb7ujJXOOjNY2Qdy3Mq52fC88Sv55gmDqGHAjIr7rzig5tpI/mTTIO5ZGFelQnCxsugU0hlia87wClKUrC3rVNXb/OrV4PoobtfONpB/iVWNXYi0Vso4lIgPFVFeOidJlNC6XT+jjI/rG5pvuqx6g6L2riBOiJVY/1agD+LFWDC3bLHv6AuQcrIb1jYh8zvOx9VrVKUpep6qXKLcOsEajcrMdrtwMqD2cT4Vml9fCJQSCxYhERRlndtyqg6WJrVNfkBsyTxDoR35x7iaxkyFjd3H0Bjs4f2XmVnncftbCFO56bxVIgpNoDO5Crz8NdX4o2EnIgdw0XzLPHxuv8AmH/8vHIUt4z1SSL6Vyw6dkhOosK7E5QLpF2IDFbRjgkEMaKPME+2q3Sq9JPJIdpxXW6TB6OkYGMYO/NWJOUPSAP/AFT+KofYVr81X5Q7mwkuW5tbpLiUzspfmWWVvXYEKVwd27HQKr1K8Ne4LdUYbTzt2S23WLArt03yn3jaTS/gt/g5WMRMm+USoGLESsAu1vO7hjZGKlNYOVSDSkJhmsraGbYbZmuZGIjOPkFItvJ6BkDPHNV6vxlB3EZ799bBN0hKX8n2/I/iFpHJNpTQ9tYQyGW0jutk868jKsu0ScgFvS2cYHo7sCurW3lpUKY9HIZpDu551KRJ2gNhpT4Y7TwrK0t1G8KoPYoHuFfdZM3QERYAAbyP4D1+y5LyB3SZpXMs0u08jtxZ8ZHcB0Cr7ouzj0lpCSWWcwzHR9sLMbaoH562eOXayMuFldlIHWeqqbVh1K1rtbRY4r2059YZC9tOsaytCGbb2CpwwAcswIJ3twoifmbrxjFDssY6JuQFst2/3U5oLXKaKG0s2tLaWS1UJLBcTx20sc8TYimjM3oumxvDICck7wMbUfrVrNNcQXNs/wAH2rgIlrYWjJcukwmWRppJolwp3HdnJ2uA3k2zWHlC0HdwlZ8z7iAvwWbbGR8hjGNhu0MKrXJzylWFhYxwtbXCzDa5xkt1JkJdipLbQJ9EruPDGOit9wq2I3HQL81WsFttaEtraAxCKFxcMHdzKXhEhc7RIVOcZAMdnXgenL+gNzages1vcL5FCPvqan5crQMXisrt5CNnaaKOPIG8Avtk43no6azvWnWSbSV4tzLGIEjTm4ow22d5JLM2ACTnqHAd58PcAFNoqSWSZtmm18zbdvW86h6RWfRlnIvAwRg9jIoRx4MpHhVB1r0DcWktzsveR2dxObsT2RLSQTMoWRZ4gQZITjII4YHGq9yb8oJ0YzW06u9o7F42RS5hZvWBUbyh47uB68mrfpflptZXFtZzpGz52rm4RkjhHWEcBpJOgAgL0kkDFewQdFFmgfC8seLEKuWt+EA0hFNc386o0UN3eAWlrAGyjEbZBlfeRsqGJ3jjXjpW0vJI9H29la3iWlm6yNccyBJLIT6c0cMuD8qRlzvJfoxX3ya3WirSad7q9innimdYJH2hGIyFcyQqQVVmdnyQfk7txyb9fcsmi4wcXHOn5sUcjk+IXZ8zWVpUTrbLFHqzOsIuFQARf8yJFlLPOiuX5wZJJdj1dXVVf5Dr3Y0jeQ/Swxyj+qbYP+LUfr7yqDScItILaWOIyI7yS4UlUO1shBkbyBv2jw4dNQurWnGsb+K7EZkAV45EUhWMb9Kk7sg4ODx7ONai4BwTaCjkkpJHBp1bbrte/mrppq1nbSV/cxRtM9pe6PmMa72eCO2kDLGOlsSlsVI6K0vcNI35P0naXUbEkW+kC6zQknem0P0rYO70x0dPE9ejeV/Re28jLNbSSbPOGS3fLbA2Vy0W2DgHAqta9a46CvrmzMhEoWU8/IIpk/Q81JhWYKHYc5zZwM4weGTW1K3NLTYhSF7aXSRyWl1epPd30sMcVtBnm7aJJA7uqnDIqxqd+B6o9Y7xaOS+XagvCPV/KF5sfVMuRjzNQmide9XrLJtmhjYjBMdtKXI44Lc3nHea4LDlY0bY2nMWMVzKQXKKYyMu7M+Xkc5xk8cE4FCwGk5ALPLqQNNOw4G4uCO4zyGvOvCwhKxqG3tvLd5JY++veoLsyV0akYWQMadQB5JSldFhYSTSLHEjO7cFUZP+g7TuFeVIJAFyu60GNG6Rbo2bVO8tdxnHkrVrfJzZYWWU9LBB3D0j7WHlVH1m0ILS3s9H5DTTTfC7kjgEhGFX6u2VAPSVY1pmoyj4EnaXJ79sj7hTmAOjpXHpIHmVyzFp46rFgW/KCfJvup+lKVGWxU/lIuMQxJ85y32Vx/PWW27Ki3dpKRGLiVLm2lY4Tn1XZeKRzuQsM7JOB21qXKRbExRP0KxU/vDP8lZ3c2yyIUdQytuIPA9NOoqZtRSBu/PiqzLiMmH4nzwF9OGXqqnNAyMVYFWG4gjBHhXnU0+rYT4l8AcI5cyR9w3h4+9Wr4NvEB+mtruM/OtmjukPbsPsSKOwk0lmw6eLdcdS6PQ8r8PqQNo7LugqIpU5HYaPONrSDwE9FxZSx/xbRX21M2OoNtN8VpWzc9SlSfLnM1DMTxqE7bi9G4XEngfZUqlaUvI6OJvY/CL/AOyvCfk1tI/jNKQp9bm198tHNu6EHF6P6/A+yzylXtdSdHZx+WLbu24f/mqVs+S+xfhf859R4f8AWjmnLycYpB83gfZZfStki5JbAcZZW75UHuQV7Dkx0aOJbxn/ANazzTlrOOUo6eH3WLZr8rWNauTG0gtJp4zMGjQso2wwJHDIK5x41k9eHNLcip9LVx1TS6O+XSlKUrypaV+MgPEA94zX7ShYIB1XyIlHBQO4AV02lnJK2zGjyN1IpY+SipDVPQfwy8igJIViS5HEIoLNjtwMDvreAbTR8IBaG2iG4F2WME46WY+k27pya2MYXJRX4iyjIa1t3HuWIQ6hX7cLWX97ZX+8wr6fk9vx/wCFk8Ch9zVqlzyr6MTjdK3/AG45ZfIohBrgk5bNHD1Wnf6ttJ94FbuYSY8oJr/C3x91l8uqN4nG1uB3RMf7oNR81jInrxuv1kZfeK1z/jZZdEV4e62P41+jlotTwtr8/wDtT/mrP6Zx08lkcpLfG0cbe6xvNe0Nq77lR3P7Ks3uFa2eVy24ixvyf/TRj+9KK8ZuWTd+j0ddn65jj/masijkO48Fl3KmEaAf+x7LP7TUm9k9W1m72Xmx5vip6x5H7x/jDFEO1i58lGPbUq/K9et6mjFXtku19wTNcc3KFpaTcBYwDrCySsPNtn2Vubh8h+U+SXzcrGjR7R2Znz9FO6N5GIFwZppJexQIx97eRFSGlNYtHaHQxxqnPHcsEI25pG6NriQP2nPXjPCs8vJb243XGkLhlPFIdm3UjqIjG8d9fGj9DxQA82gUni3Fj3sd5qfDhT7/AMsvEqt13KjnBbaL/AenkvtJZp55bu5xz82Bsg5WKJfUiU9nEnpJzWm8ndzm2dOlHPkwBHtDVndW/k4uMTSp85A3irY/npjVQNbTFrdyrmH1b5K4SP1dceGXotApSlV1XZR+sFsJLWZW+YxHYVG0D5gVkFa7rGT8En2ePNt5Y3+zNZFT7C/gd2qo4/bnWdnqlKUpsq4lck2iYXOWhiY9ZjQ+8V1162to8rhEUsx4Af73Dtry4NI/kvbC8GzL36lF/kC2+gh/sk/CvpdCW44QQj+qT8K0XRnJyMAzyHPzU6O9iN/gKk21AtSMYkHaH/EYpc6spmmwF+wJ2zDK57bk27XFZSdEw/Qxf2afhXPNq1asMGCL91QntXFX7TeoTxAvCTKo4rjDAdmNzew9lVSpUZhmbdoB7kvmbU0rtl5IPb6qIj1StBwgTxLN7zXxd6nWsgxzQU9aZUj7vMGpqle+YitbZHALUKuoBvzjuJVp5O9IG5tJ9GXLF3hTYVzxktpAVjb6y4KH6q9dZhpzQktpM0Mq4YcD0OvQynpB/wBONWC10p8Dv7S7ziPa+Dz/APZmIAY9iuA1aFysaM53RzOB6ULrJw37OdhvDDZ/dqq19PzchA/AuqcmMVLmtDs9rI9R0v3rDqUpStdESlKUIVk5O9ICHSUDNwYmM/1ilV/iK1oHLVoPntHicDaNpItwV4hkB2ZAf3TtfumscVsHI3EcCOg1uljpP8p6GmC4MskEsLr/AEpjK+AOQw7GFSIHWyVVx+mJ2Zt2h9PVZ+smQCDuO8dx4V+7VROq9zt2kRPELsNniCh2N/buFStXlj9tocN64ZLHzcjmHcSEzSlK9rWlKUoQlKUoQlKUoQlTmpU+zex/tbS+akj2gVB116Jn2LiJ/myIfDaGfZWqZu1G5vUVIpn83Mx3QR5rZKUpVQXSV+MoIwd4O41mWturHwZttN8THA60PHZPWOo9nnp1U7lB0sgiEAOXJDEfNUbxntPuqfQPe2UBuh1SjF4on05c/UaHr6O9UGlKVZVRUrU9VdXxbRAkfpXGXPV07I7B7T4VnOg0BuoQeBkTP2hWxUmxOUgBg3qzYDTtcXSnUZBKUpSRWtKzvX3QgikEyDCyE7Q6n458Rv7wa0So/TmhluYTGxK7wwI34Izjd08alUs3MyBx03qBiFL+pgLAM9R2rIKV36Z0LJbSbEg3HerDgw7Pwrgq0NcHC7dFQHsdG4tcLELn0hZLNE8TcHUr3dR8Dg+FaLqJpP4formZvjUVrS4HTtKuztb+O0hVs9tUKvbV3TgsL9JmOLe42YLjqVs4glPYCShPUw6qWYlBts2xqPJPcDrOal5onJ2nb9/ZUq7tWikeN9zIzI3epKn2ivGrzys6BMN5z6j0JxnukUAMPEYbxPVVGqouFjZd5pphPE2Qbx/aUpSsKQlW3k31p+CXQVziGbCP1K3yH8CcHsJ6qqVKyDY3WmaFs0ZjdoVfNYdFfBNJ3MQGI58Xcfe52Jh4SKDjqcV4V+aQ058K0fbzsf01jIsUxJ9a2nxFtnrwwjJ7UJ6a/auGGzc5DboXBeUVE6krCHb/AM9j3pSlKZqvJSlKEJSprQOqkt16QwkfDbYcevZHT7BU9LyajHozna7U3ew7vbUWSrhjdsudmp8OG1MzNtjMu4eao9K7dK6Hkt32JFx1Ebww7DXFUhrg4XGihvY5ji1wsQlM0pXpeFtVrNtIrfOUN5gGlcer0m1aQH+jQeSgfdSqc8bLiF02J20wO6QFz61ab+DQFl+MY7Kdh6T4D24rK5JCxLMSSTkknJJPSTV75R7RjHFIN6oWDdm1s4P8OPEVQqf4cxoi2hqVTsble6o2DoLW9/TuSvuGEswVQSxOABxJNfFW3k5s1aaRzvKKAvYWJBPkuPGpk8vNRl/QllJB+ombF0qV1e1GWPZkn9KQYIUH0VI3j6x9nfxq20pVWlmfK7aeV0Cnpo6duxGLevalKUrUpCUpShCj9OaIW5haNuPFT81ug/j2Vkc0JRmVhhlJUjqIODW2VlGt2Phs2zw2h57K59uacYXIblm7VVnH4G7LZRre352KHrxu7VZY2jcZVgVPcfv6a9qU7IBFiqqCWm4U1qjP+U9Hy6Num/5q1wEc8XQboZh0nd6De3e1ZvfWTwyPFIpV0JVgegj3jpB6QRVqF09vLHdwjMsO/ZG7nYj8ZEe8bx1MFNWzXfQEWkrNNIWnptzYfdxlj4kEfSLv3cdxXqxUK+kML8tPzyXXeS+OCRmxJv16j7FZFSlKVroaUpShCufJtoQXRvYW9WS1eI9hkZdk94K58K49CXJkt0LeuBsP9dCUf2qfOu3kn0rzN8VJwkkb7eejm1MgbwCt51F6vXBlSWbZ2RPcTTIvUkjkj76fYM47ZA6FynlzGNsPPVbssb+SlaUr9UZOBvNWVc0X5U1orVKeZlPNssZIyzYX0c7yAd53dlXDVfVFIFEkgDTHfv3hOwdvb5dtlpPUYlY7MY71Z6PA9oB85t1D1XnBAqKEUYVQAAOgCvSlKSaq0gACwXDpnRK3MLRt3qfmt0Ef74Vl9xq5cJktDJgZ3hSRu6d3R21r1KmU9Y+AWGYS2twyOrIcTYjePVYhStE121cV4mnQASINpsfLUcc9oG/PZWd1YKeds7NoKnVtG+kk2HZ9B6Vq+qLZsofqn2MRX7X7qomLKD6mfMk/fSqxN/kd2nzV8pf8DOweSkLwLzb7YBTZO0DvBXG/2Vi7sCSQMDO4dQ6q1bW642LKY9ahftEKfYTWUU4wtv8ABzutVrH3gyMZ0C/H+kqa1S00La4y3qONluzfkN4H2E1C0pnIwSNLXaFIIZXQvEjdQttjlDAMpBB3gg5BHYa+qxi10jLH8XI6fVYr7Aasmreu7RnYuCzoTuc5Zl7+ll9o9lI5cNe0EtN/NW2nxyKRwbINnr3LQ6Vz2mkI5RmN1cdhB8x0V83mk4ohmSRU7yM+A4nwpbsuva2aec4zZ2ri3TuXVSqJpDX/ADPHzYIhVst0M44Hd0DfkDpIHCrXb6wW7rlZo/Fwp8QcEVvkpZYwC4aqLDXwTOc1rtPHsUhWUa3MDezY+cPMKoPtzV101rpDEpEbCWToCnKg9bMN2Owb/fWaSylmLMcsxJJ6yTkmmWGwPaS9wtuSPHKuN7WxMNze5tuXzSlKcqrpXtqtrMdFzNt5NhM204AJNtIeMigcYm+UBwO8dR8a/CM7jUeogbOzZKmUdY+lk226bx0hfvKVq0kMqXVvg29x6QKEFQ59L0SN2yw9IfvdGKpVWe0u5bINGsXwuwkOZbRjvjJOS9ueKnO/ZHTw6xYNEap6JvxtWt3IjdMTMm2h6QY3G3u4ZyRu4mqhU0kkT7ELs2Eco6eeAB5Nx+Z9fms4pWkaQ1E0Xaf9VpDYx8kvErHuXBY+AqKfTGiov+ksbm/boeTajiPeXwD9itLYHuNgEymx6kiFyT5edlB2ts8VnNPjDzg2dtn5TzejK4/ZSLb9LrYdVTNtbhEVF4KoUdyjA91eJknuZxc3ewGRdiCGMYjt4zxC9bHAyezqwB11aMNpTAwl2pXIuUuLjEqm7fhH5+d6VOal2POXibsqmXPZgej/ABEVB1e+TWMbMzdOVHgAT99Sqx+xC4j8ulGGRCWqY09vDNXSlKVVl0FKUpQhKUr5kkCgliABvJJwAO00IXFp2YJazM3Dm3HiVIA8yBWP1aNcNahOeai+KByT88jh+6PbUZqxo3n7qNceiDtt9Vd/tOB41YaOM08Je/tVLxOYVlS2OLO2V+s+i1HRtvzcMafNRV8QoBpXTSq+Tc3Vya0NAAUbrFo0z20kY9YjK/WUhh54x41kbKQSCMEbiD0EVt1V7T+psdwS6nm5DxIGQ31h19o9tMqGrEN2P0KSYthzqm0kfxDK3SFmNKtf/DmfPxkWO9vds12WvJtvHOTZHSEXB8yd3lTU1sA+ZV1uFVbjbY8lSKVftJ8naFcwMVYdDnIPjjIPnVbk1Nux+qJ7mQ/zVmOshkFw63bksTYbUwmxYT1jNQtKk21Yuh+ok8s+6vn83Ln6CX7Brdzsf1Diov6eYfIeBUdSpIatXP0En2a9U1Suj+pbxKj3mjnox8w4hZFLOdGHgVEUqdTUi7P6sDvdPuNdMfJ9cniYl73P3Ka8GphHzDitraCpdpGeCrNKt8XJvL8qWMdwZvfiuuPk1Hypye6MD3sa1GugHzea3Nwmrd8niPdUWlaLHydQDi8p8VH8tdUeotqAfQY5BGS7bu0dGfCtRxKEdKkNwOpOth3/AGWYVyXmiIZd8kSOesqM/a41bNJ6j3EbHYXnU6CuM47VO/PdmuH82bn6CTyqVz0Mg1BCgGmqYXZNcD1X8wq7a6Bt4zlIY1PXs5Pmcmu+pP8ANm5+gk8q/PzaufoJPs1lr4m5NIHBeXxVDzd7XHtBKjaVJfm3c/QSfZp+bdz9BJ9k1652P6hxXj9PN9B4FRtWXUbTKwzFHOEkAGTwDDOznqByR5VGfm3c/QSfZNPzbufoJPsmtcpilYWFwz61vp21EEgkaw3HUVrtKzjR8mkoQFRJSo4KybQHdneB3Gu9tL6TIwIcdojH3nFI3URBye3irYzFGkXdG4H/AK3V3ZgBknAHEmq1pTX2GJgqAy/OKkADuJ9Y927tqs3ui9Iz/GLKw6iygfZBArmGpt39Cftp/mqRFRwNzkeD1XUKoxKqflBE4dZBJ4f2p665Sd36OHf1u33Ab/OqxpXWCa4+Mf0ehRuUeHT3nNdf5lXf0X8af5q6rTk/uGPp7EY7W2j4BfxqYwUkObSON0slOI1P8Xh1ui1h6eKrSISQACSTgAbySegCtP1Q1e+DRZf418Fv2R0L+Pb3V6aC1UitvSHpyfPbo+qPk+/tqbpfWVvOjYZp5pzhmFfpzzsvxbh0fdKUpSxPkpSlCEpSlCEpSlCEpSlCEpSlCEpSlCEpSlCEpSlCEpSlCEpSlCEpSlCEpSlCEpSlCEpSlCEpSlCEpSlCEpSlCF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12" descr="data:image/jpeg;base64,/9j/4AAQSkZJRgABAQAAAQABAAD/2wCEAAkGBhQSEBQTExQUFBQWFxcVFhgWFBgVHBcWFxYWFRcaGBcZGyYfFxknHBQYIS8gIycpLy0sGB4xNTAqNScuLCoBCQoKDgwOGg8PGjIkHyQyKjA0LCwsLCotLCwvLywsLjQsLCwsLDQvLCwsLywsLCwsMiwsLCwsLCwpLCwpKSwsNP/AABEIAMIBAwMBIgACEQEDEQH/xAAcAAEAAwEBAQEBAAAAAAAAAAAABQYHBAMCAQj/xABOEAACAQMABQgECQgIBAcAAAABAgMABBEFBhIhMQcTQVFhcYGRIjKhsRQzQlJTcpLB0RUWI0NigqLCY4OTsrPS4fAXJDRzRFR0hNPj8f/EABwBAAICAwEBAAAAAAAAAAAAAAAFBAYBAwcCCP/EADgRAAEDAgMDCgUEAQUAAAAAAAEAAgMEEQUhMRJBkQYTUWFxgaGxwdEyQlLh8BQVIvEzIyRDcpL/2gAMAwEAAhEDEQA/ANxrh0rpqK3XakbGeCjezdw+/hXzpzSwtoGkO8jco62PAff3A1k99fPM5kkYsx/3gDoHZU+jo+f/AJO0SfEsSFINhgu4+CsmkuUKViREqxr1n0m9u4eRqIOtN1nPPv5jHljFRdKespomCwaFUpK6okN3PPG3kr1qtrqzyCGfBLblcDHpdAYDdv6CKuckgUEkgAbyScADtNYpG5UgjiCCO8b6kNL6wzXJ/SN6PQi7lHh0ntOagz4cHvBZkN/2TekxoxRFst3OGn3Kvlzr3ao2AzP2quR5nGfCpLRenIbgHmnBI4g7iPA9HbWP17Wd40UiyIcMpyD9x6x2Vl+GR7P8SbrzFj0ofeQDZ6ltNeE19GnryIv1mA95rJ77WC4m9eVyOoHZH2VwKj60sws/M7gpMnKAf8bOJWvNrDbD9fF9tT7jX4NY7b6eL7YFZFStv7Wz6itH7/L9A8VsS6bgPCaI/wBYv417x3iN6roe5gfvrFqtOgdRWmQSStzaneoAyxHXv3KPOtE1BFE3ac+3cpVNi89Q7ZZFfvstGzSqlLyfhR+hnlRu05H8OCKrOkLi8tX2HllHUdssrDrGajx0jJTaN+fWLKbPiElOLzREDpBB9lqdKyuPXS7H63PeiH+Wuy35QrhT6QjcdPolT5g/dXs4bMNLFam47THUEd3sVpFKidCayRXKFgdhl9ZWI3ePSO2qrrzrGWfmI29AAbZU+sTvxkdAGPHuqPFSvfJzZy6VNqK+KGHngbg6W3q23Gstshw0yZ7Dtf3c14fnlafTD7L/AOWsqpTUYXHvJ8FXjj898mjx91qw1wtD+uX7LD7q+vzttfpl9v4Vk9KP2uLpPh7LH7/P9I8fdav+d1p9Mvk34V9DWu1+nT2j7qyalH7XH0nw9kfv8/0jx91r6aw2x4TxfbUe811RXsbeq6N3MD7jWLUrwcLbuctreUD/AJmDj/a2+lY1baUlj9SR17mIHlwqxaK5QZUIEwEi9YAVh5bj7O+o8mGyNF2m/gp0OOwPNngt8R+dy0Olc9hpBJoxJG20p9h6iOg9ldFLCCDYp61wcLjRKUpWFlUHlGv8yRwjgo2z3tuHkAftVTql9bZtq9mPUwX7KgfdURVrpWbELR1LnmISmWpe49NuGSUpSpKgpSlKEJSlKEJSlKEJSlT+i9S7iUqWXm0OMltxx04XjnvxWt8jIxdxst0MEkx2Y23UXom25yeJCCQzqCAM+jtDPhitkArj0ZoiK3TZjUDrPS3aT012VXKypE7hYZBXfDaA0jCHG5KVFay6HFxbsuPTALIf2h0dx4eNStKiMeWODhqEwljbKwsdoViFKm9ZtXZLeQsQDG7HZYdGSTsnqOPPFQlW6ORsjQ5ui5vNC+F5Y8WISlKVsWpKUpQhKUpQhKUrznmCKzscKoLE9QAyawTZZAJNgvO+v0hQvIwVR0n3AcSewV7Wdje3Ee3b2M7A+qZjHbqR1jnHDEdy00VHHaxx6SvkEtzKNqytW4Qx/JlcfPO454jdjf6sVpfXi8uWJed1U/IjJjUdmFOT4k1XanFnBxEei6HhHI81EYkm+3dbXtyHQuu+S/thtXWj5kQcXhZbgAdbbHqjvNfWj9KRTrtROHHTjiO8HePGoix1nuoW2o7iZT9csD3q2QfEVP2ljFpUs8QS00ogLK6DZiugOIlThnrPHp3gYHinxZ+1aTMLfinIwRRmSA6dviDfwPcrHqVpcw3KoT6EpCkftH1T353eNadWI6q3LTTxoyGOZJljljPGORWG0O7dkHqrbq2YjsOc17d4SjBecbG+KT5T+fnWlKUpanqy/XbR5ju2b5Mnpj3MPMe0VAVqet2g/hMHoj9InpJ29a+I9oFZaykHBGCNxBqzUMwkiA3jJUPFaUwTk7nZj1X5SlKnJUlKUoQlKUoQlKUoQrlyfaFVy07jOydlAehsAlu8ZGO81faqPJzeAwvH8pX2sfssAM+an2Vbqq9c5xmdtK/YUxjaVpbv17UpSlQ0zSlKUIXFpmyEsEkZ6VOOwgZB8CBWO1p2tmsiQRNGrAysCoA+TkY2m6uwVmNP8MY5rCTodFTsekjdK0N1Az9EpSlNVX0pSlCEpSlCErmeyFxc2tq3qSybUv8A2IBz0gPUDsqPGumvLR7YuLyT6HR0uz2PPIEB8kNQa+TYgcU3wWDn62Nh6f68VBax6aa7uZJm4McIPmxjcijuHtJqMpSqSvohjAxoa3QJXVozSLQTRzJ60bBh244juIyPGuWlCyQHCxWj67XXwPS1jpGHGxeII5N25nUAxk9pRwueoGtYtbkSIrrvVgGHcRmsf1ziMuq9rP8AKtnhcHsSRrf+YeVXnk90ntwtETvjOV+o+T7DnzFN2N5yHa+m3A/fzXKKi1PW819Vx3t9x5BWylKVoUheF9eLFG8jeqoJP4DtPCsg0lpBp5Wkfixz3DoA7AK0HX9yLPdwLoD3bz7wKzWn2GRAML95yVRx6dxkbFuAv3pSlKbKuJSlcGltK80FVVMk0h2Yo14u33KOk14e9rGlzjktkUT5XhjBcldxNR02sdup2edUt1JmQ+SA1DPMu2qz5vrlj6MEe0YVPEBY4yGuGHziQvH1xvq4Q6r6d2F5pYrdCM81FMlsV6gVhUKD4nvpLJixv/pN7yrjByWDQDVShp6BmfI+NlBPrXbr67Ona8UijzK132ekophmORHxx2SDjvHEeNft5Dpy2G1Il8V6Sk3woY6cqHY471qATTtvcNmWCPnVJ/S24FpOp6SwVdhv3k8a1Mxd4P8AqNyU2TkhFK3/AGswcegnPgQFcNG6SeCQSRnDDyI6QR0ir3o/lChYDnQ0bdOBtr4Eb/ZWP2zScIr2BhnhexSROOzbh20bvJHcK6ZBeL8rRj/VvkHsZga3SVVHUC78il0WE4vQuLWMuOjd6eC2VtdrQfrc9yP/AJaj7vlGhHxcbue3CD7z7KyRL64zhmsE7TcO/wDhq1e0ssoXIutHMfmhbweTc1v8QK0A0DTm4n87lLNPjbxlFbsB9bq66Q17uJNykRD9gb/tH7sVENpeYjBmlx1c4341VF0pcdL2Q8bn7o69ba7uXPxmjl+vNKvvWpjK2jYLN8ktlwPGXnae13ipuleEdhdYzzui5R82O92WPdtrjzrmuNISR/GQqvdeWb+6apLa+nd8yWS4LWxfFGpClRkGmy+5YLhj/RokvsjdifKveXSJQZeC7T69pMP5K2iqhPzBRTh9SNYzwXZSoltarYetIV+tHIvvSvtdZ7U/r4/Fse+vYniOjhxC1mknGrHcCpOlR51gtvp4f7RfxryfWm1G7nlJ6lDP/dBrJmjGrhxC8immOjDwKla9tXbXnV00BxW1t1Hgs8uPYKjY9IM4zHbXso647SUjzKgVN6g6WjtEv7i8/Q8+0apA+DMVijKHMYyVyWOM46ejfSrEqiN8Wy1wOfurLyeo6iOrEhjOQ6N9ws7pSlVVd1SlKUIWpxW3OapzqeiG4b+zkeQf3a8eT3SGzcQnO6VAp/eUMP4gPOpXQkedWZR12157eeqnar3BVLV+kLC3kFNWHDW7bHs6QuN8pH83VtkG57vNbnSlKXJoo/T+j+etpI+krlfrL6S+0CsgrbJpQqlmICgEknoA3k1iszZYkcCSR4mnmFuNnDdkqpygY3aY7fn+eJXzSlcH5ajZ+bi255PmQI0zfwAgeJpq+RrBdxsq9HDJKbMaT2LrnnCKzscKoLE9QAyajNHaEmuOaWP0b3SALgkZFpo1SRtHtkP2hu3bRBlo9R7+/ZInt2tbVmBmeV05xkBBKrGrEqTjG/8A/b3qHAr3ek7jABFz8DQdCRWsaKFXqBZmOO6kFfUiYhjDkrhg1E+lvK8WcdOoe6ktW9ULTRcDGNQCFLTTvvdwoyzO/VuJwNw6qot1pGXSLW8t5cz2dndy81Z29v6Dyg+q9xKPVDbsLvG8Y6zdZNLxaUtL+2gYrKqzW0iyAoyOysikrx2DxB6cHpBFUvRWujrbWUBs457izAjuLd2RLiJokWOKa3V90gK7RymeI3gb6Wp4v2z0YbewOk9FzXcaxh3ltbti6SJEzCQFTvR8ISGUnoG6rTprU200xaxXGxzUskSSxToAJF20DLtY+MXBwVbtxjjVE1l1jvrhrkbEtuL1IrG0tZWG2dpiZp2iB9ABNpS2PlrvOzWyaMsVghihT1Y0SNfqooUewULIJBuF/Mt/A9tLNDcALLASJMcCMbSuv7LLgjvq7av8lkJtVvdKXJiiZVkESSCJERgCokkO9mII3DG/cCaheXmRfylJsYyLSIS4+cZmK57dgjwxU5yuWUtzeaOsbdRKY4TM8TnZiCeigeRgykDCMCcggcN5rW1gBKaVeITTRMYTuz68yPTivvR1hqzLtjmXVVR5BJK12iypF8YY2L+mRjgAD2VFE6vJLGJbG9t4pd8U0jTIjjIG0BzpbY3g7WKkNC6J5y0txJez2VjNK1tYQQ5ZpOcaT05pCuTtkvuIAwegHFer3hWCOfnoNI2kjSWcE93apt2k5BSNi2ydu3LKNokbgR3HYlSm7zkWsZ4hJZTyw7Q2kdJefjbPAlXJ2h3MKyy+0fNbXEtrcACWIjJX1XRhlXXsI8uzgNP5INIvbTT6GlkhmNqvOI8OSBtPmWNiQMlXkHRuyQeG6s8tibGlo5Og2W/vSWQ+4itUjQQm2GVckU7Wk/xOoTk35PI9Jc5c3RZreNzFHCrFecZQC7ORv2fSwACOB39c9d6U0XbJayizs4rWeKbIltlNyJUYIi81vdxtBweI/aG7M/qjqZG+grS2d5U2kjuC8UhjcSOefyGHUWxv6h1CofRQle9v7+OAXM6XyWCBj8TbxBBK6dRO3knvPDOdgFhZLppnTPL3alVaxmsL6C3tvgtmdItIiyh4Wsg0bO200Zj2NpguyAucneQDwqyaJ5NbSczCw0hpCEQStA6rMdhZFALBcqNoDaxnJ4VPad0BJpJru1vIYo1Qq1hcI3pk4JLDftAq2wGxgHPca8NRtYM2Vve3M4iR1+DvDzSASXnPtGZdpRttI+z6o3byaytYJGYVS181YvtGW3wldI3NxErqsiOWUqrHZDBg+D6WBjHTUDq9He6QvVtYbh0AQyTSMWfYTOBhSwyxJG7t7DWv8q0AfQ16D0RbXirKw9qiqZyBxjnNIN8rNsv7vNyEe3PlWstG0EwZVyCncL7257xrfPuC74+R6Yb5NK3GBvOxEkeB07yxxUSlvolXZG09ellxki7Crv8Amssey3DoJxU1yq6bLzwaPRS4cpJMgYqJS8nN28DMOCPJln4HYjJFReseo1hFLFHeQzTzTRTTyXEJEQjW1jDFIoV9FUxhQuCd65J417sFBMjzqTxX6nJjBfMzW2mZZowB6POJclT07TBh5ECuXSfIlcwxPJDdi4ZQWETwCPbxvIV1c4Y9GRjOOFfN3qGtva29xYyuIZeaeCV1RJ7aWfHMlpUAMsDs6xuj52dsMM4IOlahaxNfaPhnkXZkIKSrjGJI2Mb7ujJXOOjNY2Qdy3Mq52fC88Sv55gmDqGHAjIr7rzig5tpI/mTTIO5ZGFelQnCxsugU0hlia87wClKUrC3rVNXb/OrV4PoobtfONpB/iVWNXYi0Vso4lIgPFVFeOidJlNC6XT+jjI/rG5pvuqx6g6L2riBOiJVY/1agD+LFWDC3bLHv6AuQcrIb1jYh8zvOx9VrVKUpep6qXKLcOsEajcrMdrtwMqD2cT4Vml9fCJQSCxYhERRlndtyqg6WJrVNfkBsyTxDoR35x7iaxkyFjd3H0Bjs4f2XmVnncftbCFO56bxVIgpNoDO5Crz8NdX4o2EnIgdw0XzLPHxuv8AmH/8vHIUt4z1SSL6Vyw6dkhOosK7E5QLpF2IDFbRjgkEMaKPME+2q3Sq9JPJIdpxXW6TB6OkYGMYO/NWJOUPSAP/AFT+KofYVr81X5Q7mwkuW5tbpLiUzspfmWWVvXYEKVwd27HQKr1K8Ne4LdUYbTzt2S23WLArt03yn3jaTS/gt/g5WMRMm+USoGLESsAu1vO7hjZGKlNYOVSDSkJhmsraGbYbZmuZGIjOPkFItvJ6BkDPHNV6vxlB3EZ799bBN0hKX8n2/I/iFpHJNpTQ9tYQyGW0jutk868jKsu0ScgFvS2cYHo7sCurW3lpUKY9HIZpDu551KRJ2gNhpT4Y7TwrK0t1G8KoPYoHuFfdZM3QERYAAbyP4D1+y5LyB3SZpXMs0u08jtxZ8ZHcB0Cr7ouzj0lpCSWWcwzHR9sLMbaoH562eOXayMuFldlIHWeqqbVh1K1rtbRY4r2059YZC9tOsaytCGbb2CpwwAcswIJ3twoifmbrxjFDssY6JuQFst2/3U5oLXKaKG0s2tLaWS1UJLBcTx20sc8TYimjM3oumxvDICck7wMbUfrVrNNcQXNs/wAH2rgIlrYWjJcukwmWRppJolwp3HdnJ2uA3k2zWHlC0HdwlZ8z7iAvwWbbGR8hjGNhu0MKrXJzylWFhYxwtbXCzDa5xkt1JkJdipLbQJ9EruPDGOit9wq2I3HQL81WsFttaEtraAxCKFxcMHdzKXhEhc7RIVOcZAMdnXgenL+gNzages1vcL5FCPvqan5crQMXisrt5CNnaaKOPIG8Avtk43no6azvWnWSbSV4tzLGIEjTm4ow22d5JLM2ACTnqHAd58PcAFNoqSWSZtmm18zbdvW86h6RWfRlnIvAwRg9jIoRx4MpHhVB1r0DcWktzsveR2dxObsT2RLSQTMoWRZ4gQZITjII4YHGq9yb8oJ0YzW06u9o7F42RS5hZvWBUbyh47uB68mrfpflptZXFtZzpGz52rm4RkjhHWEcBpJOgAgL0kkDFewQdFFmgfC8seLEKuWt+EA0hFNc386o0UN3eAWlrAGyjEbZBlfeRsqGJ3jjXjpW0vJI9H29la3iWlm6yNccyBJLIT6c0cMuD8qRlzvJfoxX3ya3WirSad7q9innimdYJH2hGIyFcyQqQVVmdnyQfk7txyb9fcsmi4wcXHOn5sUcjk+IXZ8zWVpUTrbLFHqzOsIuFQARf8yJFlLPOiuX5wZJJdj1dXVVf5Dr3Y0jeQ/Swxyj+qbYP+LUfr7yqDScItILaWOIyI7yS4UlUO1shBkbyBv2jw4dNQurWnGsb+K7EZkAV45EUhWMb9Kk7sg4ODx7ONai4BwTaCjkkpJHBp1bbrte/mrppq1nbSV/cxRtM9pe6PmMa72eCO2kDLGOlsSlsVI6K0vcNI35P0naXUbEkW+kC6zQknem0P0rYO70x0dPE9ejeV/Re28jLNbSSbPOGS3fLbA2Vy0W2DgHAqta9a46CvrmzMhEoWU8/IIpk/Q81JhWYKHYc5zZwM4weGTW1K3NLTYhSF7aXSRyWl1epPd30sMcVtBnm7aJJA7uqnDIqxqd+B6o9Y7xaOS+XagvCPV/KF5sfVMuRjzNQmide9XrLJtmhjYjBMdtKXI44Lc3nHea4LDlY0bY2nMWMVzKQXKKYyMu7M+Xkc5xk8cE4FCwGk5ALPLqQNNOw4G4uCO4zyGvOvCwhKxqG3tvLd5JY++veoLsyV0akYWQMadQB5JSldFhYSTSLHEjO7cFUZP+g7TuFeVIJAFyu60GNG6Rbo2bVO8tdxnHkrVrfJzZYWWU9LBB3D0j7WHlVH1m0ILS3s9H5DTTTfC7kjgEhGFX6u2VAPSVY1pmoyj4EnaXJ79sj7hTmAOjpXHpIHmVyzFp46rFgW/KCfJvup+lKVGWxU/lIuMQxJ85y32Vx/PWW27Ki3dpKRGLiVLm2lY4Tn1XZeKRzuQsM7JOB21qXKRbExRP0KxU/vDP8lZ3c2yyIUdQytuIPA9NOoqZtRSBu/PiqzLiMmH4nzwF9OGXqqnNAyMVYFWG4gjBHhXnU0+rYT4l8AcI5cyR9w3h4+9Wr4NvEB+mtruM/OtmjukPbsPsSKOwk0lmw6eLdcdS6PQ8r8PqQNo7LugqIpU5HYaPONrSDwE9FxZSx/xbRX21M2OoNtN8VpWzc9SlSfLnM1DMTxqE7bi9G4XEngfZUqlaUvI6OJvY/CL/AOyvCfk1tI/jNKQp9bm198tHNu6EHF6P6/A+yzylXtdSdHZx+WLbu24f/mqVs+S+xfhf859R4f8AWjmnLycYpB83gfZZfStki5JbAcZZW75UHuQV7Dkx0aOJbxn/ANazzTlrOOUo6eH3WLZr8rWNauTG0gtJp4zMGjQso2wwJHDIK5x41k9eHNLcip9LVx1TS6O+XSlKUrypaV+MgPEA94zX7ShYIB1XyIlHBQO4AV02lnJK2zGjyN1IpY+SipDVPQfwy8igJIViS5HEIoLNjtwMDvreAbTR8IBaG2iG4F2WME46WY+k27pya2MYXJRX4iyjIa1t3HuWIQ6hX7cLWX97ZX+8wr6fk9vx/wCFk8Ch9zVqlzyr6MTjdK3/AG45ZfIohBrgk5bNHD1Wnf6ttJ94FbuYSY8oJr/C3x91l8uqN4nG1uB3RMf7oNR81jInrxuv1kZfeK1z/jZZdEV4e62P41+jlotTwtr8/wDtT/mrP6Zx08lkcpLfG0cbe6xvNe0Nq77lR3P7Ks3uFa2eVy24ixvyf/TRj+9KK8ZuWTd+j0ddn65jj/masijkO48Fl3KmEaAf+x7LP7TUm9k9W1m72Xmx5vip6x5H7x/jDFEO1i58lGPbUq/K9et6mjFXtku19wTNcc3KFpaTcBYwDrCySsPNtn2Vubh8h+U+SXzcrGjR7R2Znz9FO6N5GIFwZppJexQIx97eRFSGlNYtHaHQxxqnPHcsEI25pG6NriQP2nPXjPCs8vJb243XGkLhlPFIdm3UjqIjG8d9fGj9DxQA82gUni3Fj3sd5qfDhT7/AMsvEqt13KjnBbaL/AenkvtJZp55bu5xz82Bsg5WKJfUiU9nEnpJzWm8ndzm2dOlHPkwBHtDVndW/k4uMTSp85A3irY/npjVQNbTFrdyrmH1b5K4SP1dceGXotApSlV1XZR+sFsJLWZW+YxHYVG0D5gVkFa7rGT8En2ePNt5Y3+zNZFT7C/gd2qo4/bnWdnqlKUpsq4lck2iYXOWhiY9ZjQ+8V1162to8rhEUsx4Af73Dtry4NI/kvbC8GzL36lF/kC2+gh/sk/CvpdCW44QQj+qT8K0XRnJyMAzyHPzU6O9iN/gKk21AtSMYkHaH/EYpc6spmmwF+wJ2zDK57bk27XFZSdEw/Qxf2afhXPNq1asMGCL91QntXFX7TeoTxAvCTKo4rjDAdmNzew9lVSpUZhmbdoB7kvmbU0rtl5IPb6qIj1StBwgTxLN7zXxd6nWsgxzQU9aZUj7vMGpqle+YitbZHALUKuoBvzjuJVp5O9IG5tJ9GXLF3hTYVzxktpAVjb6y4KH6q9dZhpzQktpM0Mq4YcD0OvQynpB/wBONWC10p8Dv7S7ziPa+Dz/APZmIAY9iuA1aFysaM53RzOB6ULrJw37OdhvDDZ/dqq19PzchA/AuqcmMVLmtDs9rI9R0v3rDqUpStdESlKUIVk5O9ICHSUDNwYmM/1ilV/iK1oHLVoPntHicDaNpItwV4hkB2ZAf3TtfumscVsHI3EcCOg1uljpP8p6GmC4MskEsLr/AEpjK+AOQw7GFSIHWyVVx+mJ2Zt2h9PVZ+smQCDuO8dx4V+7VROq9zt2kRPELsNniCh2N/buFStXlj9tocN64ZLHzcjmHcSEzSlK9rWlKUoQlKUoQlKUoQlTmpU+zex/tbS+akj2gVB116Jn2LiJ/myIfDaGfZWqZu1G5vUVIpn83Mx3QR5rZKUpVQXSV+MoIwd4O41mWturHwZttN8THA60PHZPWOo9nnp1U7lB0sgiEAOXJDEfNUbxntPuqfQPe2UBuh1SjF4on05c/UaHr6O9UGlKVZVRUrU9VdXxbRAkfpXGXPV07I7B7T4VnOg0BuoQeBkTP2hWxUmxOUgBg3qzYDTtcXSnUZBKUpSRWtKzvX3QgikEyDCyE7Q6n458Rv7wa0So/TmhluYTGxK7wwI34Izjd08alUs3MyBx03qBiFL+pgLAM9R2rIKV36Z0LJbSbEg3HerDgw7Pwrgq0NcHC7dFQHsdG4tcLELn0hZLNE8TcHUr3dR8Dg+FaLqJpP4formZvjUVrS4HTtKuztb+O0hVs9tUKvbV3TgsL9JmOLe42YLjqVs4glPYCShPUw6qWYlBts2xqPJPcDrOal5onJ2nb9/ZUq7tWikeN9zIzI3epKn2ivGrzys6BMN5z6j0JxnukUAMPEYbxPVVGqouFjZd5pphPE2Qbx/aUpSsKQlW3k31p+CXQVziGbCP1K3yH8CcHsJ6qqVKyDY3WmaFs0ZjdoVfNYdFfBNJ3MQGI58Xcfe52Jh4SKDjqcV4V+aQ058K0fbzsf01jIsUxJ9a2nxFtnrwwjJ7UJ6a/auGGzc5DboXBeUVE6krCHb/AM9j3pSlKZqvJSlKEJSprQOqkt16QwkfDbYcevZHT7BU9LyajHozna7U3ew7vbUWSrhjdsudmp8OG1MzNtjMu4eao9K7dK6Hkt32JFx1Ebww7DXFUhrg4XGihvY5ji1wsQlM0pXpeFtVrNtIrfOUN5gGlcer0m1aQH+jQeSgfdSqc8bLiF02J20wO6QFz61ab+DQFl+MY7Kdh6T4D24rK5JCxLMSSTkknJJPSTV75R7RjHFIN6oWDdm1s4P8OPEVQqf4cxoi2hqVTsble6o2DoLW9/TuSvuGEswVQSxOABxJNfFW3k5s1aaRzvKKAvYWJBPkuPGpk8vNRl/QllJB+ombF0qV1e1GWPZkn9KQYIUH0VI3j6x9nfxq20pVWlmfK7aeV0Cnpo6duxGLevalKUrUpCUpShCj9OaIW5haNuPFT81ug/j2Vkc0JRmVhhlJUjqIODW2VlGt2Phs2zw2h57K59uacYXIblm7VVnH4G7LZRre352KHrxu7VZY2jcZVgVPcfv6a9qU7IBFiqqCWm4U1qjP+U9Hy6Num/5q1wEc8XQboZh0nd6De3e1ZvfWTwyPFIpV0JVgegj3jpB6QRVqF09vLHdwjMsO/ZG7nYj8ZEe8bx1MFNWzXfQEWkrNNIWnptzYfdxlj4kEfSLv3cdxXqxUK+kML8tPzyXXeS+OCRmxJv16j7FZFSlKVroaUpShCufJtoQXRvYW9WS1eI9hkZdk94K58K49CXJkt0LeuBsP9dCUf2qfOu3kn0rzN8VJwkkb7eejm1MgbwCt51F6vXBlSWbZ2RPcTTIvUkjkj76fYM47ZA6FynlzGNsPPVbssb+SlaUr9UZOBvNWVc0X5U1orVKeZlPNssZIyzYX0c7yAd53dlXDVfVFIFEkgDTHfv3hOwdvb5dtlpPUYlY7MY71Z6PA9oB85t1D1XnBAqKEUYVQAAOgCvSlKSaq0gACwXDpnRK3MLRt3qfmt0Ef74Vl9xq5cJktDJgZ3hSRu6d3R21r1KmU9Y+AWGYS2twyOrIcTYjePVYhStE121cV4mnQASINpsfLUcc9oG/PZWd1YKeds7NoKnVtG+kk2HZ9B6Vq+qLZsofqn2MRX7X7qomLKD6mfMk/fSqxN/kd2nzV8pf8DOweSkLwLzb7YBTZO0DvBXG/2Vi7sCSQMDO4dQ6q1bW642LKY9ahftEKfYTWUU4wtv8ABzutVrH3gyMZ0C/H+kqa1S00La4y3qONluzfkN4H2E1C0pnIwSNLXaFIIZXQvEjdQttjlDAMpBB3gg5BHYa+qxi10jLH8XI6fVYr7Aasmreu7RnYuCzoTuc5Zl7+ll9o9lI5cNe0EtN/NW2nxyKRwbINnr3LQ6Vz2mkI5RmN1cdhB8x0V83mk4ohmSRU7yM+A4nwpbsuva2aec4zZ2ri3TuXVSqJpDX/ADPHzYIhVst0M44Hd0DfkDpIHCrXb6wW7rlZo/Fwp8QcEVvkpZYwC4aqLDXwTOc1rtPHsUhWUa3MDezY+cPMKoPtzV101rpDEpEbCWToCnKg9bMN2Owb/fWaSylmLMcsxJJ6yTkmmWGwPaS9wtuSPHKuN7WxMNze5tuXzSlKcqrpXtqtrMdFzNt5NhM204AJNtIeMigcYm+UBwO8dR8a/CM7jUeogbOzZKmUdY+lk226bx0hfvKVq0kMqXVvg29x6QKEFQ59L0SN2yw9IfvdGKpVWe0u5bINGsXwuwkOZbRjvjJOS9ueKnO/ZHTw6xYNEap6JvxtWt3IjdMTMm2h6QY3G3u4ZyRu4mqhU0kkT7ELs2Eco6eeAB5Nx+Z9fms4pWkaQ1E0Xaf9VpDYx8kvErHuXBY+AqKfTGiov+ksbm/boeTajiPeXwD9itLYHuNgEymx6kiFyT5edlB2ts8VnNPjDzg2dtn5TzejK4/ZSLb9LrYdVTNtbhEVF4KoUdyjA91eJknuZxc3ewGRdiCGMYjt4zxC9bHAyezqwB11aMNpTAwl2pXIuUuLjEqm7fhH5+d6VOal2POXibsqmXPZgej/ABEVB1e+TWMbMzdOVHgAT99Sqx+xC4j8ulGGRCWqY09vDNXSlKVVl0FKUpQhKUr5kkCgliABvJJwAO00IXFp2YJazM3Dm3HiVIA8yBWP1aNcNahOeai+KByT88jh+6PbUZqxo3n7qNceiDtt9Vd/tOB41YaOM08Je/tVLxOYVlS2OLO2V+s+i1HRtvzcMafNRV8QoBpXTSq+Tc3Vya0NAAUbrFo0z20kY9YjK/WUhh54x41kbKQSCMEbiD0EVt1V7T+psdwS6nm5DxIGQ31h19o9tMqGrEN2P0KSYthzqm0kfxDK3SFmNKtf/DmfPxkWO9vds12WvJtvHOTZHSEXB8yd3lTU1sA+ZV1uFVbjbY8lSKVftJ8naFcwMVYdDnIPjjIPnVbk1Nux+qJ7mQ/zVmOshkFw63bksTYbUwmxYT1jNQtKk21Yuh+ok8s+6vn83Ln6CX7Brdzsf1Diov6eYfIeBUdSpIatXP0En2a9U1Suj+pbxKj3mjnox8w4hZFLOdGHgVEUqdTUi7P6sDvdPuNdMfJ9cniYl73P3Ka8GphHzDitraCpdpGeCrNKt8XJvL8qWMdwZvfiuuPk1Hypye6MD3sa1GugHzea3Nwmrd8niPdUWlaLHydQDi8p8VH8tdUeotqAfQY5BGS7bu0dGfCtRxKEdKkNwOpOth3/AGWYVyXmiIZd8kSOesqM/a41bNJ6j3EbHYXnU6CuM47VO/PdmuH82bn6CTyqVz0Mg1BCgGmqYXZNcD1X8wq7a6Bt4zlIY1PXs5Pmcmu+pP8ANm5+gk8q/PzaufoJPs1lr4m5NIHBeXxVDzd7XHtBKjaVJfm3c/QSfZp+bdz9BJ9k1652P6hxXj9PN9B4FRtWXUbTKwzFHOEkAGTwDDOznqByR5VGfm3c/QSfZNPzbufoJPsmtcpilYWFwz61vp21EEgkaw3HUVrtKzjR8mkoQFRJSo4KybQHdneB3Gu9tL6TIwIcdojH3nFI3URBye3irYzFGkXdG4H/AK3V3ZgBknAHEmq1pTX2GJgqAy/OKkADuJ9Y927tqs3ui9Iz/GLKw6iygfZBArmGpt39Cftp/mqRFRwNzkeD1XUKoxKqflBE4dZBJ4f2p665Sd36OHf1u33Ab/OqxpXWCa4+Mf0ehRuUeHT3nNdf5lXf0X8af5q6rTk/uGPp7EY7W2j4BfxqYwUkObSON0slOI1P8Xh1ui1h6eKrSISQACSTgAbySegCtP1Q1e+DRZf418Fv2R0L+Pb3V6aC1UitvSHpyfPbo+qPk+/tqbpfWVvOjYZp5pzhmFfpzzsvxbh0fdKUpSxPkpSlCEpSlCEpSlCEpSlCEpSlCEpSlCEpSlCEpSlCEpSlCEpSlCEpSlCEpSlCEpSlCEpSlCEpSlCEpSlCEpSlCF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AutoShape 14" descr="data:image/jpeg;base64,/9j/4AAQSkZJRgABAQAAAQABAAD/2wCEAAkGBhAQERQUEBEPEBAQEg8QEBgXFw8VEhAQExIVFhQQFRgXGyYeGBkjGRUUIC8gIycpLiwsFR8zNTAqNSYrLCkBCQoKDgwOGg8PGikhHB8sKSw0KS0pLykuLDApLSkpLCwqKiwpKTUsKiwvLDQsLSksKSkpKSwsLCwpKSk1LSksLP/AABEIALcBEwMBIgACEQEDEQH/xAAcAAEAAgMBAQEAAAAAAAAAAAAABgcBBAUCAwj/xABBEAACAQMBBgIHBQUGBwEAAAAAAQIDBBEFBgcSITFRE0EUIjJhcYGRFUJSscEjJIKh0TNDcrLC4Rc0RFNic5IW/8QAGgEBAAMBAQEAAAAAAAAAAAAAAAEDBAUCBv/EACgRAQACAQMDAgcBAQAAAAAAAAABAgMEESEFEjETQSIyUWFxgZGxI//aAAwDAQACEQMRAD8AvEAAAAAAAAAAAAAAAAAADEg2QTedt9KwpwoWq8S/unwUIrnwJ8vEa/L/AGA+23G9C201+FFO5vJ8oUYc2m+nHjpz8upFaOn7UamnOpXhplGWJQgsxmk/J8Hr/Vki3d7s4WS9Iu/3jUa2Z1Jy9bw3Lm4xz592T3AFRPd9tFbJzttXlcTSzwVJ1pKUuy8RuK+Z2dgt5VS5rSstRp+jahTykuka+OuO0vPs/IsQq3fdovBSo6jQThc2dWnmUeUpUm/N+5/5mBaMT0crZ/WoXdCnVjy8SEJtfhbWcHVDzW0WjeAAB6AAAAAAAAAAAAAAAAADGQMmMnmpUUVmTUUurbSX1ZDte3uaVaNxlceNUT4XCkuOSfZ+QEzyMlST3wahd8UdM0qtUx0nPiax3awvzMSobX3aT47ayXZYUl8nkC3MhyKllus1muv3rWqib6qMZP8AmmhR3Dv+91O8n8HJfqwLWldQXWcF/FExG7g+k4P+KJWkdwtp967v3/GYluFtPu3l8v4wLQUjOSpau4eX91qd5Dtlyf5SQW7DW7eP7rrVRvtKLX822BbXEMlRpbX2cW/3a+XylN/JcJ7hvkvLVxjqelXFHPtTjnHxUcfqBaOoXsKNOdSbxClCVSX+GKy/nyKT2T1i38a41zVJcMZ1JUbCLTlLkusI+5YWfJtm9vE3rWV9pdSlZ1G61epTounJOFVRby5Y7ckvmSS/3VW15pdrbScqU7enGVKa5uFScU55Xmm/yA5NXfdWqr9y0q8rLybjLhfvXCmfH/itrb5/Yk8fCtn8jMNjtqLXELW/oVqMEowU+GCwvLHD+psY2wXLFi/flAfOjvpu6fO70e7px7xjP/UjY2k29s9V0W/9HclUp0E6lOaxOnmaw+z6dUastntrK8sVL23oQfXgcXy+HCRnbTYuno9m4eNK4v8AU60abljhXhKWaijFd3KIN9k53YVpRtrXL9ulFP68iyUQLZy08L0en5040YP+FLJPEatTXtmPw4vSMs5K5J9u6dmQAZXaAAAAAAAAAAAAAAAAYK+2x3tUbWp6NZ03fXzfCqcMuEZdpNdX7l0NPedtbcSrU9L01/vlz/ayX9xTfln7uVzb8kQ3Ypq0stWpKlFaraRq8dRZlUdN5Upxl5Yeea7ga2pX0r2rw65rCtk+tvRUpKHPlGfB6i+eWWtsru70ehCM7ahRrqSjKNWWKrl/5Rbzj5Fd7EbLafV0+E6kKdWVWMncTk/WhLz555Y6nf3B3E/Bu6SblbUbhqg3lrDzlL5JP5ll6dsRP1ZMGrrmvekRPwrNvbunb0p1JtQp0oSnN8klGKyyibnaPVdanKrC5nYWUZyjRjByjKSXm3H2i5NtNPncafdUqazUq29WMF3k48kUxsHqVOpawpZUatByhOD5Nc+TWe5FIiZ5aLzMRw3ND2w1HR7ilG8ryvbC4n4blJtzpyeEpJy5rHbpjJ294u3l5Vu/s/TJ+HKMVK5rfgUop4i/JYaeV3Ijt5cxqxo2lPE7itXptRXNwXTnjz5/TJs3UfQNauKVy+H0ilR8KcvZnwwilz97TXyJmsd2yIme3d8pUtZsV49vqNW4lSTlUpzlOUZR8/Vlyf5k41LfAo6PTvKVNek3Enbwg8tRrr233aXNr5HE1TUqdtSlUqyjGKi8LMW5trlFJdSFz0etR0izu5xqeGr6VVxw8Rp/dn8HgnJWIngpaZjl2fs/Wa68WtqlalWmuNQjKajBvmotR5L5Ex3cbx7iU69pqf8AzFrTnWVRJftKMFmWfLOMc/PJz7e8p1oKpTnCVOa4k+KOF7n2wR3SrV6lqN36NxOFKwrUnOPszqY5Rz73lfIm9axHCK2tM7S+1ztLqmtVJVadxOwsozlGjGDkpSS7uPtPzeeR9dL2s1DSK9ON9Xd9p9xPgnKeZSpt8s5lzWFzx0Zq7A6hCVrGjlRrUHONSDwpc5N5w+vY+O31zGpTp2lPFS4r1qfDGLUnHyT5eb6Dtr27+53T3bLb1LdlpV1KFV20ISi41Iyp/s+LmpLiUeUvmS6Cx06eR8NNouFGnB9YU6cX8VFJmyUrQxgSPnOWFzaSXXsgMzkkm20kllt+SXV57FIVL77a1iVdNystP9Sj+GpNP2ufLm8/JI6G8Db6pqFR6dpUuPjfDdVlngjD70Yvt3fyOpoGh07KhCjSWVFetL71Sb6yfzNOnxTe28+IcXq+ujBi7K/PZItCoOdZP8HrfUlpy9EsPCgs+3Lm/wBEdQ86i/ffhd0rTTg08RPmeQAFDqAAAAAAAAAAAAAAAAKl3bJV9b1atV9arSqzo089Y041ZwWP4YpHmtSVLargUY+FfWrjWjyxNeE2+Je9xPltJVnoWs+ncLdhqGIXPCv7Ofm378+t78s9bG1ftXXq9/TT9Gtaao0ZeU5OPD/NNsDYvdwdvKc3QvLm3o1HmVKKUopdk2+hYGzOzdvp9CNC2hw045b85Tk+s5PzbOojOByiIgZXm2W6HTrupK4dSVjUk+KpODioSf4mnhJvzfmWFN8u7xy+J+eYXMdW1CvDWr+rYqlUlCnb84Rcc44VJ+r9VzCUp2ft9m9EqeJK8hcXSylUeajjn8Kgmk/eam3O8TZ7UIKFeFxWlDPhzpx4akfg35e4mej7rdEpqLp29Ks0k1KUnNy9/XH8iTUtnrSCxG2t4r/10/6Afm/SnodOanUoaxeRjhwjKNJQ5PPPhfNe4sO53zWFSi6E9LvXQcPDcPDhwcHksZ5FrQ0+iulKkvhCC/Q9O0p/gh/8x/oB+YLn7AdTK+17Wm2s08U5R+reSztjN4uzllR8K3nK3TeZccKjnOXeUknksyppdvLrRov4wg/0Obf7F6dXX7W0t2n19SMfywBB9Y2G0PWKnjW13CjcVHmTpSgnN93TbXN9zu7G7p7HTJ+LHjuLhZSqVMZjnzjHon7yO7XbtNAox8T0habNJ8DhU+9/heW/gj67kdobuurilUqTubW3ko29eSacln2efPpz5gWqjJhDICRUO+S5uK15Z2VOvOlQuYydZQ5N4ljn3WPItLVNVpW1KdWvONOlTTlJvt297KY0G4qarqdXUpxcLeknRtE/NJYTx8Mt+8sx07rRDLq80YcVrzOyS6Fs9b2NPw6EMJ+1J851H3b/AEJXoujZanUWMexH/U/eednLWMnKUo5cXyfYkkYmvPm7f+dXA6ZoPXmNVmneZ9iJ6MYMmB9SAAAAAAAAAAAAAAAAAADQ1jRqN3RnRuIKpSqLEk/8y7NdypJ6Jquzc5VLJO+0yUuKdPrUp+945p+9Z6cy6cHmUQhD9ld6unX6SjVVCs+tOq1GSfub5P6kwzkge1u6OxvW5xp+DVbzxU/Vefh0IbHZ7XtNeLO8dWnnPh1XnKX3cy/TBZFJnwzW1NKTtk4/z+ruZH9pdgdP1HndUIynyXHH1amO3EueCv6O+PUrbP2hpkmk8cVLiivjzzk7Npv30uaxUdehN/jptxi/ijxMTHlfW9bc1lVuq6AqepzttIuLmEKPKvUc3w02uuGuqXQ7kLXXab/Z6tKa8lOU3y+aZo7uq0Jwumnmcq7lJ+bi2+FkuwX0xxMby8XyTE7Q5FPV9pY9LyhL4qL/ADR9P/0G0z/6m2X8MP6HT4Rg9elV49WXEqXm0dT2r+lD4cvyRHdaqanRq0Y32o3UrStNRnUhKTUO/qtrmienA27lBWFXj55cFDP/AHM8se/GSLYoiHquSZlMdD3GaZFRqVp1r1vE4ylLEJJ81yXJplh2GnUreCp0acKVOPsxilGK+SKo0DfZYWtjb0mrivXpUacJRjBqOYrGOJnmtvc1W6x6BpjhF8uKrxS+fLCM8RM+Fl8laRvaYhcDlhZeEl17JdyE7V73NPscwjP0q4+7TpetzfTMui/MglfZvWL9p6jfunDLfh0n5P7vq4/nk7eh7F2Vlh0qSlU/HPEpP4eSZoppr288Q5Oo6xp8UfDPdP2cGrY6jrlSNXUW7ayi+KnQjlOa+H6vmTezsowjGnSglGKUYRisYXkv9zftdMq1XyWF3ZIdP0mFHpzl5t9TR3Y8EbV5lyfS1XU7xbJ8OOHrS7HwoJfefOXxZvo8mUc+0zad5fV4sdcVYpXxDIAIWAAAAAAAAAAAAAAAAAAAAADDPlVoRksSSZ9WBvsiYi0bS5Fxs9Tl7OY/Rr6M4eobB06vOdK2rf4oLP8AImQLYzXhz8nTsFp3iNp+07KM2o3fXdjV9L02j6qTVejHmpRXVxXmn26o1NM23ta3q1G7at0lComsS7J/1L+wRLazdxY3/rVKEPF5+svVbb746v4kxknfjhf6fp02ne239QynVjL2Z05fCUX+p6lJLrKK+LisfVnPutzFCm+VS8o/Bpx+qNeG6W2f9pdXU12yuf1NMVvPiIlz79Q0+P55mPttJqe11nb54qqqS8o0/Wk32z0Odpui3Or1Y1bqDoWNJ5p0+alVfb5+bJXpOwmn2rThQUpr70/Wf06Eot9Pq1McMHjplrEcdj3GHbnJLn5uq2yR2aWszM+7n2Oi0YPFC3pQfaMY5SOtS0evL7vD8f8AY72maTGkuvFJ9X+iN9Irvqtp2pCzT9F9SvdqLTv9N0fo7MP78/p/U6Vto9Kn0im15vmzfwMGa2a9vMuth6dp8PNKx+yMT0eUeip0IYMgAAAAAAAAAAAAAAAAAAAAAAAAADGDIAGMGQBjAwZAHmVNPqk0fCem0n1pwfyRsgmJmPDxbHS/zRE/pr09PpR6Qgvkj7qKMgTMz5K4604rER+GFEYMgh7YwZAAxgyAAAAAAAAAAAAAAAAAAAAAAAAAAAAAAAAAAAAAAAAAAAAAAAAAAAAAAAAAAAAAAAAAAAAAAAAAAAAAAAAAAAAAAAAAAAAAAAAAAAAAAAAAAAAAAAAAAAAAAAAAAAAAAAAAAAAAAAAAAAAAAAAAA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1" name="AutoShape 16" descr="data:image/jpeg;base64,/9j/4AAQSkZJRgABAQAAAQABAAD/2wCEAAkGBhAQERQUEBEPEBAQEg8QEBgXFw8VEhAQExIVFhQQFRgXGyYeGBkjGRUUIC8gIycpLiwsFR8zNTAqNSYrLCkBCQoKDgwOGg8PGikhHB8sKSw0KS0pLykuLDApLSkpLCwqKiwpKTUsKiwvLDQsLSksKSkpKSwsLCwpKSk1LSksLP/AABEIALcBEwMBIgACEQEDEQH/xAAcAAEAAgMBAQEAAAAAAAAAAAAABgcBBAUCAwj/xABBEAACAQMBBgIHBQUGBwEAAAAAAQIDBBEFBgcSITFRE0EUIjJhcYGRFUJSscEjJIKh0TNDcrLC4Rc0RFNic5IW/8QAGgEBAAMBAQEAAAAAAAAAAAAAAAEDBAUCBv/EACgRAQACAQMDAgcBAQAAAAAAAAABAgMEESEFEjETQSIyUWFxgZGxI//aAAwDAQACEQMRAD8AvEAAAAAAAAAAAAAAAAAADEg2QTedt9KwpwoWq8S/unwUIrnwJ8vEa/L/AGA+23G9C201+FFO5vJ8oUYc2m+nHjpz8upFaOn7UamnOpXhplGWJQgsxmk/J8Hr/Vki3d7s4WS9Iu/3jUa2Z1Jy9bw3Lm4xz592T3AFRPd9tFbJzttXlcTSzwVJ1pKUuy8RuK+Z2dgt5VS5rSstRp+jahTykuka+OuO0vPs/IsQq3fdovBSo6jQThc2dWnmUeUpUm/N+5/5mBaMT0crZ/WoXdCnVjy8SEJtfhbWcHVDzW0WjeAAB6AAAAAAAAAAAAAAAAADGQMmMnmpUUVmTUUurbSX1ZDte3uaVaNxlceNUT4XCkuOSfZ+QEzyMlST3wahd8UdM0qtUx0nPiax3awvzMSobX3aT47ayXZYUl8nkC3MhyKllus1muv3rWqib6qMZP8AmmhR3Dv+91O8n8HJfqwLWldQXWcF/FExG7g+k4P+KJWkdwtp967v3/GYluFtPu3l8v4wLQUjOSpau4eX91qd5Dtlyf5SQW7DW7eP7rrVRvtKLX822BbXEMlRpbX2cW/3a+XylN/JcJ7hvkvLVxjqelXFHPtTjnHxUcfqBaOoXsKNOdSbxClCVSX+GKy/nyKT2T1i38a41zVJcMZ1JUbCLTlLkusI+5YWfJtm9vE3rWV9pdSlZ1G61epTounJOFVRby5Y7ckvmSS/3VW15pdrbScqU7enGVKa5uFScU55Xmm/yA5NXfdWqr9y0q8rLybjLhfvXCmfH/itrb5/Yk8fCtn8jMNjtqLXELW/oVqMEowU+GCwvLHD+psY2wXLFi/flAfOjvpu6fO70e7px7xjP/UjY2k29s9V0W/9HclUp0E6lOaxOnmaw+z6dUastntrK8sVL23oQfXgcXy+HCRnbTYuno9m4eNK4v8AU60abljhXhKWaijFd3KIN9k53YVpRtrXL9ulFP68iyUQLZy08L0en5040YP+FLJPEatTXtmPw4vSMs5K5J9u6dmQAZXaAAAAAAAAAAAAAAAAYK+2x3tUbWp6NZ03fXzfCqcMuEZdpNdX7l0NPedtbcSrU9L01/vlz/ayX9xTfln7uVzb8kQ3Ypq0stWpKlFaraRq8dRZlUdN5Upxl5Yeea7ga2pX0r2rw65rCtk+tvRUpKHPlGfB6i+eWWtsru70ehCM7ahRrqSjKNWWKrl/5Rbzj5Fd7EbLafV0+E6kKdWVWMncTk/WhLz555Y6nf3B3E/Bu6SblbUbhqg3lrDzlL5JP5ll6dsRP1ZMGrrmvekRPwrNvbunb0p1JtQp0oSnN8klGKyyibnaPVdanKrC5nYWUZyjRjByjKSXm3H2i5NtNPncafdUqazUq29WMF3k48kUxsHqVOpawpZUatByhOD5Nc+TWe5FIiZ5aLzMRw3ND2w1HR7ilG8ryvbC4n4blJtzpyeEpJy5rHbpjJ294u3l5Vu/s/TJ+HKMVK5rfgUop4i/JYaeV3Ijt5cxqxo2lPE7itXptRXNwXTnjz5/TJs3UfQNauKVy+H0ilR8KcvZnwwilz97TXyJmsd2yIme3d8pUtZsV49vqNW4lSTlUpzlOUZR8/Vlyf5k41LfAo6PTvKVNek3Enbwg8tRrr233aXNr5HE1TUqdtSlUqyjGKi8LMW5trlFJdSFz0etR0izu5xqeGr6VVxw8Rp/dn8HgnJWIngpaZjl2fs/Wa68WtqlalWmuNQjKajBvmotR5L5Ex3cbx7iU69pqf8AzFrTnWVRJftKMFmWfLOMc/PJz7e8p1oKpTnCVOa4k+KOF7n2wR3SrV6lqN36NxOFKwrUnOPszqY5Rz73lfIm9axHCK2tM7S+1ztLqmtVJVadxOwsozlGjGDkpSS7uPtPzeeR9dL2s1DSK9ON9Xd9p9xPgnKeZSpt8s5lzWFzx0Zq7A6hCVrGjlRrUHONSDwpc5N5w+vY+O31zGpTp2lPFS4r1qfDGLUnHyT5eb6Dtr27+53T3bLb1LdlpV1KFV20ISi41Iyp/s+LmpLiUeUvmS6Cx06eR8NNouFGnB9YU6cX8VFJmyUrQxgSPnOWFzaSXXsgMzkkm20kllt+SXV57FIVL77a1iVdNystP9Sj+GpNP2ufLm8/JI6G8Db6pqFR6dpUuPjfDdVlngjD70Yvt3fyOpoGh07KhCjSWVFetL71Sb6yfzNOnxTe28+IcXq+ujBi7K/PZItCoOdZP8HrfUlpy9EsPCgs+3Lm/wBEdQ86i/ffhd0rTTg08RPmeQAFDqAAAAAAAAAAAAAAAAKl3bJV9b1atV9arSqzo089Y041ZwWP4YpHmtSVLargUY+FfWrjWjyxNeE2+Je9xPltJVnoWs+ncLdhqGIXPCv7Ofm378+t78s9bG1ftXXq9/TT9Gtaao0ZeU5OPD/NNsDYvdwdvKc3QvLm3o1HmVKKUopdk2+hYGzOzdvp9CNC2hw045b85Tk+s5PzbOojOByiIgZXm2W6HTrupK4dSVjUk+KpODioSf4mnhJvzfmWFN8u7xy+J+eYXMdW1CvDWr+rYqlUlCnb84Rcc44VJ+r9VzCUp2ft9m9EqeJK8hcXSylUeajjn8Kgmk/eam3O8TZ7UIKFeFxWlDPhzpx4akfg35e4mej7rdEpqLp29Ks0k1KUnNy9/XH8iTUtnrSCxG2t4r/10/6Afm/SnodOanUoaxeRjhwjKNJQ5PPPhfNe4sO53zWFSi6E9LvXQcPDcPDhwcHksZ5FrQ0+iulKkvhCC/Q9O0p/gh/8x/oB+YLn7AdTK+17Wm2s08U5R+reSztjN4uzllR8K3nK3TeZccKjnOXeUknksyppdvLrRov4wg/0Obf7F6dXX7W0t2n19SMfywBB9Y2G0PWKnjW13CjcVHmTpSgnN93TbXN9zu7G7p7HTJ+LHjuLhZSqVMZjnzjHon7yO7XbtNAox8T0habNJ8DhU+9/heW/gj67kdobuurilUqTubW3ko29eSacln2efPpz5gWqjJhDICRUO+S5uK15Z2VOvOlQuYydZQ5N4ljn3WPItLVNVpW1KdWvONOlTTlJvt297KY0G4qarqdXUpxcLeknRtE/NJYTx8Mt+8sx07rRDLq80YcVrzOyS6Fs9b2NPw6EMJ+1J851H3b/AEJXoujZanUWMexH/U/eednLWMnKUo5cXyfYkkYmvPm7f+dXA6ZoPXmNVmneZ9iJ6MYMmB9SAAAAAAAAAAAAAAAAAADQ1jRqN3RnRuIKpSqLEk/8y7NdypJ6Jquzc5VLJO+0yUuKdPrUp+945p+9Z6cy6cHmUQhD9ld6unX6SjVVCs+tOq1GSfub5P6kwzkge1u6OxvW5xp+DVbzxU/Vefh0IbHZ7XtNeLO8dWnnPh1XnKX3cy/TBZFJnwzW1NKTtk4/z+ruZH9pdgdP1HndUIynyXHH1amO3EueCv6O+PUrbP2hpkmk8cVLiivjzzk7Npv30uaxUdehN/jptxi/ijxMTHlfW9bc1lVuq6AqepzttIuLmEKPKvUc3w02uuGuqXQ7kLXXab/Z6tKa8lOU3y+aZo7uq0Jwumnmcq7lJ+bi2+FkuwX0xxMby8XyTE7Q5FPV9pY9LyhL4qL/ADR9P/0G0z/6m2X8MP6HT4Rg9elV49WXEqXm0dT2r+lD4cvyRHdaqanRq0Y32o3UrStNRnUhKTUO/qtrmienA27lBWFXj55cFDP/AHM8se/GSLYoiHquSZlMdD3GaZFRqVp1r1vE4ylLEJJ81yXJplh2GnUreCp0acKVOPsxilGK+SKo0DfZYWtjb0mrivXpUacJRjBqOYrGOJnmtvc1W6x6BpjhF8uKrxS+fLCM8RM+Fl8laRvaYhcDlhZeEl17JdyE7V73NPscwjP0q4+7TpetzfTMui/MglfZvWL9p6jfunDLfh0n5P7vq4/nk7eh7F2Vlh0qSlU/HPEpP4eSZoppr288Q5Oo6xp8UfDPdP2cGrY6jrlSNXUW7ayi+KnQjlOa+H6vmTezsowjGnSglGKUYRisYXkv9zftdMq1XyWF3ZIdP0mFHpzl5t9TR3Y8EbV5lyfS1XU7xbJ8OOHrS7HwoJfefOXxZvo8mUc+0zad5fV4sdcVYpXxDIAIWAAAAAAAAAAAAAAAAAAAAADDPlVoRksSSZ9WBvsiYi0bS5Fxs9Tl7OY/Rr6M4eobB06vOdK2rf4oLP8AImQLYzXhz8nTsFp3iNp+07KM2o3fXdjV9L02j6qTVejHmpRXVxXmn26o1NM23ta3q1G7at0lComsS7J/1L+wRLazdxY3/rVKEPF5+svVbb746v4kxknfjhf6fp02ne239QynVjL2Z05fCUX+p6lJLrKK+LisfVnPutzFCm+VS8o/Bpx+qNeG6W2f9pdXU12yuf1NMVvPiIlz79Q0+P55mPttJqe11nb54qqqS8o0/Wk32z0Odpui3Or1Y1bqDoWNJ5p0+alVfb5+bJXpOwmn2rThQUpr70/Wf06Eot9Pq1McMHjplrEcdj3GHbnJLn5uq2yR2aWszM+7n2Oi0YPFC3pQfaMY5SOtS0evL7vD8f8AY72maTGkuvFJ9X+iN9Irvqtp2pCzT9F9SvdqLTv9N0fo7MP78/p/U6Vto9Kn0im15vmzfwMGa2a9vMuth6dp8PNKx+yMT0eUeip0IYMgAAAAAAAAAAAAAAAAAAAAAAAAADGDIAGMGQBjAwZAHmVNPqk0fCem0n1pwfyRsgmJmPDxbHS/zRE/pr09PpR6Qgvkj7qKMgTMz5K4604rER+GFEYMgh7YwZAAxgyAAAAAAAAAAAAAAAAAAAAAAAAAAAAAAAAAAAAAAAAAAAAAAAAAAAAAAAAAAAAAAAAAAAAAAAAAAAAAAAAAAAAAAAAAAAAAAAAAAAAAAAAAAAAAAAAAAAAAAAAAAAAAAAAAAAAAAAAAAAAAAAAAAAAAAAAA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7" name="Picture 11" descr="BD18249_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51920" y="1941244"/>
            <a:ext cx="1710626" cy="1710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940152" y="1715160"/>
            <a:ext cx="2774871" cy="1792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18" tIns="0" rIns="45718" bIns="0"/>
          <a:lstStyle/>
          <a:p>
            <a:pPr>
              <a:spcBef>
                <a:spcPct val="20000"/>
              </a:spcBef>
            </a:pPr>
            <a:endParaRPr lang="is-IS" sz="24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is-IS" sz="2400" dirty="0" smtClean="0"/>
              <a:t>Hugsunin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is-IS" sz="2400" dirty="0" smtClean="0"/>
              <a:t>Innbrotsþjófur</a:t>
            </a:r>
            <a:r>
              <a:rPr lang="is-IS" sz="2400" dirty="0"/>
              <a:t>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is-IS" sz="2400" dirty="0" smtClean="0"/>
              <a:t>Kötturinn?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ü"/>
            </a:pPr>
            <a:r>
              <a:rPr lang="is-IS" sz="2400" dirty="0"/>
              <a:t>Vindurinn?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is-IS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charset="2"/>
              <a:buChar char="ü"/>
            </a:pPr>
            <a:endParaRPr lang="is-I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2775" y="3723878"/>
            <a:ext cx="817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b="1" dirty="0" smtClean="0">
                <a:solidFill>
                  <a:srgbClr val="44978D"/>
                </a:solidFill>
              </a:rPr>
              <a:t>Mismunandi hugsun kallar á mismunandi </a:t>
            </a:r>
            <a:br>
              <a:rPr lang="is-IS" sz="2400" b="1" dirty="0" smtClean="0">
                <a:solidFill>
                  <a:srgbClr val="44978D"/>
                </a:solidFill>
              </a:rPr>
            </a:br>
            <a:r>
              <a:rPr lang="is-IS" sz="2400" b="1" dirty="0" smtClean="0">
                <a:solidFill>
                  <a:srgbClr val="44978D"/>
                </a:solidFill>
              </a:rPr>
              <a:t>líðan, hegðun/viðbrögð og áframhaldandi hugsun í kjölfarið</a:t>
            </a:r>
            <a:endParaRPr lang="is-IS" sz="2400" b="1" dirty="0">
              <a:solidFill>
                <a:srgbClr val="44978D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99592" y="1200151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Atburður</a:t>
            </a:r>
            <a:endParaRPr lang="is-IS" dirty="0"/>
          </a:p>
        </p:txBody>
      </p:sp>
      <p:sp>
        <p:nvSpPr>
          <p:cNvPr id="21" name="Rounded Rectangle 20"/>
          <p:cNvSpPr/>
          <p:nvPr/>
        </p:nvSpPr>
        <p:spPr>
          <a:xfrm>
            <a:off x="3131840" y="1200151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HUGSUN</a:t>
            </a:r>
            <a:endParaRPr lang="is-IS" dirty="0"/>
          </a:p>
        </p:txBody>
      </p:sp>
      <p:sp>
        <p:nvSpPr>
          <p:cNvPr id="22" name="Rounded Rectangle 21"/>
          <p:cNvSpPr/>
          <p:nvPr/>
        </p:nvSpPr>
        <p:spPr>
          <a:xfrm>
            <a:off x="5364088" y="1203598"/>
            <a:ext cx="172819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Tilfinning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881693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Hugsunin og heilinn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1125132"/>
            <a:ext cx="5724128" cy="3803088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Ósjálfráða taugakerfið:</a:t>
            </a:r>
          </a:p>
          <a:p>
            <a:pPr lvl="1"/>
            <a:r>
              <a:rPr lang="is-IS" dirty="0" smtClean="0"/>
              <a:t>Neyðarhnappur</a:t>
            </a:r>
          </a:p>
          <a:p>
            <a:pPr lvl="1"/>
            <a:r>
              <a:rPr lang="is-IS" dirty="0" smtClean="0"/>
              <a:t>Bregst við þegar eitthvað segir því að tilveru okkar sé ógnað</a:t>
            </a:r>
          </a:p>
          <a:p>
            <a:pPr lvl="1"/>
            <a:r>
              <a:rPr lang="is-IS" dirty="0" smtClean="0"/>
              <a:t>Framkallar eðlileg líkamleg einkenni</a:t>
            </a:r>
          </a:p>
          <a:p>
            <a:pPr lvl="1"/>
            <a:r>
              <a:rPr lang="is-IS" dirty="0" smtClean="0"/>
              <a:t>Stýrir okkur í flótta, árásarham eða frost/aðgerðarleysi</a:t>
            </a:r>
          </a:p>
          <a:p>
            <a:pPr lvl="1"/>
            <a:r>
              <a:rPr lang="is-IS" dirty="0" smtClean="0"/>
              <a:t>Býr ekki yfir getu til að beita dómgreind eða skynsemi</a:t>
            </a:r>
            <a:endParaRPr lang="is-IS" dirty="0"/>
          </a:p>
        </p:txBody>
      </p:sp>
      <p:pic>
        <p:nvPicPr>
          <p:cNvPr id="7170" name="Picture 2" descr="http://heartcurrents.com/wp-content/uploads/2010/09/amygdala-heartcur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39969"/>
            <a:ext cx="33909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5148" y="3579862"/>
            <a:ext cx="14447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dirty="0" err="1" smtClean="0"/>
              <a:t>Möndlungur</a:t>
            </a:r>
            <a:r>
              <a:rPr lang="is-IS" dirty="0" smtClean="0"/>
              <a:t> / </a:t>
            </a:r>
            <a:r>
              <a:rPr lang="is-IS" dirty="0" err="1" smtClean="0"/>
              <a:t>Amygdala</a:t>
            </a:r>
            <a:endParaRPr lang="is-IS" dirty="0"/>
          </a:p>
        </p:txBody>
      </p:sp>
      <p:pic>
        <p:nvPicPr>
          <p:cNvPr id="8" name="Picture 2" descr="http://cdn.tl.is/skrar/image/JTL616/GET-48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15240" r="11839" b="11064"/>
          <a:stretch/>
        </p:blipFill>
        <p:spPr bwMode="auto">
          <a:xfrm>
            <a:off x="7452320" y="543578"/>
            <a:ext cx="1178497" cy="119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5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ostingmx.com/wp-content/uploads/2012/08/control-panel-256-2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51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Sálrænir þættir sem verkfæri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8136904" cy="3747864"/>
          </a:xfrm>
        </p:spPr>
        <p:txBody>
          <a:bodyPr>
            <a:normAutofit/>
          </a:bodyPr>
          <a:lstStyle/>
          <a:p>
            <a:r>
              <a:rPr lang="is-IS" dirty="0"/>
              <a:t>Hvaða sálrænu </a:t>
            </a:r>
            <a:r>
              <a:rPr lang="is-IS" dirty="0" smtClean="0"/>
              <a:t>þætti </a:t>
            </a:r>
            <a:r>
              <a:rPr lang="is-IS" dirty="0"/>
              <a:t>getur þú nýtt þér?</a:t>
            </a:r>
          </a:p>
          <a:p>
            <a:r>
              <a:rPr lang="is-IS" dirty="0" smtClean="0"/>
              <a:t>Ástríða, bjartsýni, von, jákvæðni, þakklæti, samheldni, gleði, </a:t>
            </a:r>
            <a:r>
              <a:rPr lang="is-IS" dirty="0" err="1" smtClean="0"/>
              <a:t>þrautsegja</a:t>
            </a:r>
            <a:r>
              <a:rPr lang="is-IS" dirty="0" smtClean="0"/>
              <a:t>, heiðarleiki</a:t>
            </a:r>
          </a:p>
          <a:p>
            <a:r>
              <a:rPr lang="is-IS" dirty="0" smtClean="0"/>
              <a:t>Hvaða sálrænu þætti getur þú unnið með? </a:t>
            </a:r>
          </a:p>
          <a:p>
            <a:r>
              <a:rPr lang="is-IS" dirty="0" smtClean="0"/>
              <a:t>Streita, kvíði, depurð, sorg, </a:t>
            </a:r>
            <a:r>
              <a:rPr lang="is-IS" dirty="0"/>
              <a:t>reiði, eftirsjá, </a:t>
            </a:r>
            <a:r>
              <a:rPr lang="is-IS" dirty="0" smtClean="0"/>
              <a:t>neikvætt hugsanamynstur, fullkomnunarárátta, biturleiki?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13641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11760" y="1563638"/>
            <a:ext cx="4536504" cy="3384376"/>
            <a:chOff x="899591" y="1779662"/>
            <a:chExt cx="3240361" cy="2566135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1422832" y="1544454"/>
              <a:ext cx="1977390" cy="3023870"/>
            </a:xfrm>
            <a:prstGeom prst="roundRect">
              <a:avLst/>
            </a:prstGeom>
            <a:gradFill>
              <a:gsLst>
                <a:gs pos="97000">
                  <a:srgbClr val="00B050"/>
                </a:gs>
                <a:gs pos="52000">
                  <a:srgbClr val="FFFF00"/>
                </a:gs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spcAft>
                  <a:spcPts val="0"/>
                </a:spcAft>
              </a:pPr>
              <a:r>
                <a:rPr lang="da-DK" sz="120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899591" y="2211710"/>
              <a:ext cx="3240361" cy="1545342"/>
            </a:xfrm>
            <a:prstGeom prst="curvedDownArrow">
              <a:avLst>
                <a:gd name="adj1" fmla="val 10188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907704" y="1851670"/>
              <a:ext cx="0" cy="24941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15816" y="1779662"/>
              <a:ext cx="0" cy="24941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Streita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19256" cy="3394472"/>
          </a:xfrm>
        </p:spPr>
        <p:txBody>
          <a:bodyPr/>
          <a:lstStyle/>
          <a:p>
            <a:pPr marL="0" indent="0" algn="ctr">
              <a:buNone/>
            </a:pPr>
            <a:r>
              <a:rPr lang="is-IS" dirty="0" smtClean="0"/>
              <a:t>Of lítil streita - mátuleg streita – Of mikil streita</a:t>
            </a:r>
            <a:endParaRPr lang="da-DK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300379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 dirty="0" smtClean="0">
                <a:solidFill>
                  <a:srgbClr val="3409ED"/>
                </a:solidFill>
              </a:rPr>
              <a:t>Flæði</a:t>
            </a:r>
            <a:endParaRPr lang="da-DK" sz="2800" b="1" dirty="0">
              <a:solidFill>
                <a:srgbClr val="3409ED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1519" y="2129606"/>
            <a:ext cx="2304257" cy="3250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s-IS" dirty="0" smtClean="0"/>
              <a:t>Viðbragð</a:t>
            </a:r>
          </a:p>
          <a:p>
            <a:pPr marL="0" indent="0" algn="ctr">
              <a:buNone/>
            </a:pPr>
            <a:r>
              <a:rPr lang="is-IS" dirty="0" smtClean="0"/>
              <a:t>Snerpa</a:t>
            </a:r>
          </a:p>
          <a:p>
            <a:pPr marL="0" indent="0" algn="ctr">
              <a:buNone/>
            </a:pPr>
            <a:r>
              <a:rPr lang="is-IS" dirty="0" smtClean="0"/>
              <a:t>Athygli</a:t>
            </a:r>
            <a:endParaRPr lang="da-DK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6588224" y="2129606"/>
            <a:ext cx="2304257" cy="3250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s-IS" dirty="0" smtClean="0"/>
              <a:t>Orkuleysi</a:t>
            </a:r>
          </a:p>
          <a:p>
            <a:pPr marL="0" indent="0" algn="ctr">
              <a:buNone/>
            </a:pPr>
            <a:r>
              <a:rPr lang="is-IS" dirty="0" smtClean="0"/>
              <a:t>Ráðaleysi</a:t>
            </a:r>
          </a:p>
          <a:p>
            <a:pPr marL="0" indent="0" algn="ctr">
              <a:buNone/>
            </a:pPr>
            <a:r>
              <a:rPr lang="is-IS" dirty="0" smtClean="0"/>
              <a:t>Þreyta</a:t>
            </a:r>
          </a:p>
          <a:p>
            <a:pPr marL="0" indent="0" algn="ctr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3878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>
          <a:xfrm>
            <a:off x="2627784" y="771550"/>
            <a:ext cx="6516216" cy="1728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 smtClean="0"/>
              <a:t>Óleystir streituvaldar valda </a:t>
            </a:r>
            <a:r>
              <a:rPr lang="is-IS" i="1" dirty="0" smtClean="0"/>
              <a:t>höfuðþvaðri</a:t>
            </a:r>
          </a:p>
          <a:p>
            <a:pPr algn="ctr"/>
            <a:endParaRPr lang="is-IS" i="1" dirty="0" smtClean="0"/>
          </a:p>
          <a:p>
            <a:pPr algn="ctr"/>
            <a:r>
              <a:rPr lang="is-IS" i="1" dirty="0"/>
              <a:t>Höfuðþvaður</a:t>
            </a:r>
            <a:r>
              <a:rPr lang="is-IS" dirty="0"/>
              <a:t> heldur </a:t>
            </a:r>
            <a:r>
              <a:rPr lang="is-IS" dirty="0" smtClean="0"/>
              <a:t>neyðarhnappnum niðri</a:t>
            </a:r>
            <a:endParaRPr lang="da-DK" dirty="0"/>
          </a:p>
        </p:txBody>
      </p:sp>
      <p:pic>
        <p:nvPicPr>
          <p:cNvPr id="5" name="Picture 2" descr="http://cdn.tl.is/skrar/image/JTL616/GET-48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15240" r="11839" b="11064"/>
          <a:stretch/>
        </p:blipFill>
        <p:spPr bwMode="auto">
          <a:xfrm>
            <a:off x="3707904" y="3755233"/>
            <a:ext cx="1178497" cy="119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1059582"/>
            <a:ext cx="2016224" cy="114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Utanaðkomandi streituvaldar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1640" y="2650766"/>
            <a:ext cx="2016224" cy="114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Innri streituvaldar</a:t>
            </a:r>
            <a:endParaRPr lang="da-DK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Streita og hugsun</a:t>
            </a:r>
            <a:endParaRPr lang="da-DK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1560" y="235572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43808" y="3939902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24128" y="2715766"/>
            <a:ext cx="331236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b="1" dirty="0" smtClean="0"/>
              <a:t>Streitueinkenni</a:t>
            </a:r>
          </a:p>
          <a:p>
            <a:r>
              <a:rPr lang="is-IS" dirty="0" smtClean="0"/>
              <a:t>T.d. Spennuhöfuðverkur, hár blóðþrýstingur, þreyta/síþreyta, verkir, svefnvandamál, kvíði, þunglyndi, ofát, vannæring, meltingartruflanir, reiði, óhófleg </a:t>
            </a:r>
            <a:r>
              <a:rPr lang="is-IS" dirty="0"/>
              <a:t>áfengisneysla</a:t>
            </a:r>
            <a:endParaRPr lang="da-DK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932040" y="3806758"/>
            <a:ext cx="648072" cy="349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411760" y="1920174"/>
            <a:ext cx="288032" cy="291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Oval 25"/>
          <p:cNvSpPr/>
          <p:nvPr/>
        </p:nvSpPr>
        <p:spPr>
          <a:xfrm>
            <a:off x="2267744" y="2211710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283968" y="2509810"/>
            <a:ext cx="108012" cy="12597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4499992" y="2571750"/>
            <a:ext cx="216024" cy="11978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067944" y="2571750"/>
            <a:ext cx="0" cy="11978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52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ilsustodinTemplate2013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HeilsustodinTemplate2013W</Template>
  <TotalTime>1046</TotalTime>
  <Words>532</Words>
  <Application>Microsoft Office PowerPoint</Application>
  <PresentationFormat>On-screen Show (16:9)</PresentationFormat>
  <Paragraphs>111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HeilsustodinTemplate2013W</vt:lpstr>
      <vt:lpstr>Sálfræðin og líkamlega heilsan</vt:lpstr>
      <vt:lpstr>Að bæta á sig blómum</vt:lpstr>
      <vt:lpstr>Samspil líkama og sálar</vt:lpstr>
      <vt:lpstr>Gamla mýtan...</vt:lpstr>
      <vt:lpstr>Skiptir hugsun máli?</vt:lpstr>
      <vt:lpstr>Hugsunin og heilinn</vt:lpstr>
      <vt:lpstr>Sálrænir þættir sem verkfæri</vt:lpstr>
      <vt:lpstr>Streita</vt:lpstr>
      <vt:lpstr>Streita og hugsun</vt:lpstr>
      <vt:lpstr>Viðbrögð streitu</vt:lpstr>
      <vt:lpstr>Streitustjórnun / tilfinningastjórnun</vt:lpstr>
      <vt:lpstr>Snýst um lífsgæði</vt:lpstr>
      <vt:lpstr>Að bæta á sig blómum</vt:lpstr>
      <vt:lpstr>Gangi ykkur vel!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Námskeið</dc:title>
  <dc:creator>Mjöll Jónsdóttir</dc:creator>
  <cp:lastModifiedBy>Mjøll</cp:lastModifiedBy>
  <cp:revision>35</cp:revision>
  <dcterms:created xsi:type="dcterms:W3CDTF">2013-02-03T20:48:59Z</dcterms:created>
  <dcterms:modified xsi:type="dcterms:W3CDTF">2014-11-25T17:22:40Z</dcterms:modified>
</cp:coreProperties>
</file>